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304" r:id="rId5"/>
    <p:sldId id="374" r:id="rId6"/>
    <p:sldId id="341" r:id="rId7"/>
    <p:sldId id="285" r:id="rId8"/>
    <p:sldId id="263" r:id="rId9"/>
    <p:sldId id="264" r:id="rId10"/>
    <p:sldId id="265" r:id="rId11"/>
    <p:sldId id="266" r:id="rId12"/>
    <p:sldId id="267" r:id="rId13"/>
    <p:sldId id="284" r:id="rId14"/>
    <p:sldId id="269" r:id="rId15"/>
    <p:sldId id="376" r:id="rId16"/>
    <p:sldId id="260" r:id="rId17"/>
    <p:sldId id="289" r:id="rId18"/>
    <p:sldId id="290" r:id="rId19"/>
    <p:sldId id="297" r:id="rId20"/>
    <p:sldId id="298" r:id="rId21"/>
    <p:sldId id="299" r:id="rId22"/>
    <p:sldId id="300" r:id="rId23"/>
    <p:sldId id="377" r:id="rId24"/>
    <p:sldId id="259" r:id="rId25"/>
  </p:sldIdLst>
  <p:sldSz cx="9144000" cy="6858000" type="screen4x3"/>
  <p:notesSz cx="6858000" cy="9945688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rimmel" initials="CD" lastIdx="2" clrIdx="0">
    <p:extLst/>
  </p:cmAuthor>
  <p:cmAuthor id="2" name="Christina Drimmel" initials="CD [2]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D662-6B32-41D5-8E1A-96A9B6FAE509}" type="datetimeFigureOut">
              <a:rPr lang="en-GB" smtClean="0">
                <a:latin typeface="Calibri" panose="020F0502020204030204" pitchFamily="34" charset="0"/>
              </a:rPr>
              <a:t>12/12/2022</a:t>
            </a:fld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DAD7-9648-4334-9973-3F53D86295A5}" type="slidenum">
              <a:rPr lang="en-GB" smtClean="0">
                <a:latin typeface="Calibri" panose="020F0502020204030204" pitchFamily="34" charset="0"/>
              </a:rPr>
              <a:t>‹Nr.›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4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BCA5CE-CF9B-49B4-9F54-EA4676D5EF6F}" type="datetimeFigureOut">
              <a:rPr lang="en-GB" smtClean="0"/>
              <a:pPr/>
              <a:t>12/12/2022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53593F-2752-4925-959E-BC626CD185A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8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9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4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2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ltGray">
          <a:xfrm>
            <a:off x="0" y="1376413"/>
            <a:ext cx="9144000" cy="134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23950"/>
            <a:ext cx="914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305991" y="1503563"/>
            <a:ext cx="8532018" cy="61275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305991" y="2220322"/>
            <a:ext cx="8532019" cy="29347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5991" y="404813"/>
            <a:ext cx="1980001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306000"/>
            <a:ext cx="825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klei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2" y="1359154"/>
            <a:ext cx="3276000" cy="43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>
          <a:xfrm>
            <a:off x="305992" y="6317851"/>
            <a:ext cx="1150574" cy="365125"/>
          </a:xfrm>
        </p:spPr>
        <p:txBody>
          <a:bodyPr/>
          <a:lstStyle/>
          <a:p>
            <a:fld id="{7DD69742-825D-44BD-8E06-B47C1DA295F4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834893" y="2097089"/>
            <a:ext cx="5004000" cy="3852862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1761"/>
            <a:ext cx="3296444" cy="170696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4893" y="1119187"/>
            <a:ext cx="5002720" cy="780901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63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größ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991" y="2097088"/>
            <a:ext cx="3297600" cy="3852863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869613" y="2097088"/>
            <a:ext cx="4968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305991" y="6317851"/>
            <a:ext cx="1223403" cy="365125"/>
          </a:xfrm>
        </p:spPr>
        <p:txBody>
          <a:bodyPr/>
          <a:lstStyle/>
          <a:p>
            <a:fld id="{A97F61EA-4324-4D71-A6AF-FB0D92CF9691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561763" y="6317851"/>
            <a:ext cx="2373302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826413" y="5824602"/>
            <a:ext cx="5004000" cy="184311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9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größ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2" y="2097088"/>
            <a:ext cx="5004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>
          <a:xfrm>
            <a:off x="305992" y="6317851"/>
            <a:ext cx="1134390" cy="365125"/>
          </a:xfrm>
        </p:spPr>
        <p:txBody>
          <a:bodyPr/>
          <a:lstStyle/>
          <a:p>
            <a:fld id="{E67A15D7-6E31-4EF8-91D0-E1B942BD9A00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>
          <a:xfrm>
            <a:off x="1464657" y="6317851"/>
            <a:ext cx="2470407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5540013" y="2097088"/>
            <a:ext cx="3297600" cy="3852862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9445"/>
            <a:ext cx="3296444" cy="170696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30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1" y="2097088"/>
            <a:ext cx="8531622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42482" cy="365125"/>
          </a:xfrm>
        </p:spPr>
        <p:txBody>
          <a:bodyPr/>
          <a:lstStyle/>
          <a:p>
            <a:fld id="{1DC2D1E8-FFA6-447B-AEBF-DCCFA8991DBB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9772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84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362914"/>
            <a:ext cx="9144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2004219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1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/>
          <p:cNvSpPr>
            <a:spLocks noGrp="1"/>
          </p:cNvSpPr>
          <p:nvPr>
            <p:ph type="body" sz="quarter" idx="18"/>
          </p:nvPr>
        </p:nvSpPr>
        <p:spPr>
          <a:xfrm>
            <a:off x="6933236" y="1177925"/>
            <a:ext cx="1904378" cy="4535999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0" y="1177924"/>
            <a:ext cx="6408000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34390" cy="365125"/>
          </a:xfrm>
        </p:spPr>
        <p:txBody>
          <a:bodyPr/>
          <a:lstStyle/>
          <a:p>
            <a:fld id="{7636FBC1-6B68-4316-AF12-C08CAB8FE5D3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56565" y="6317851"/>
            <a:ext cx="2478499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408000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89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306388" y="2097087"/>
            <a:ext cx="4176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10114" cy="365125"/>
          </a:xfrm>
        </p:spPr>
        <p:txBody>
          <a:bodyPr/>
          <a:lstStyle/>
          <a:p>
            <a:fld id="{4C503260-386C-460C-B082-B68D74A87359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48473" y="6317851"/>
            <a:ext cx="2486591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665445" y="2097087"/>
            <a:ext cx="4176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4603"/>
            <a:ext cx="4176000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65446" y="5824603"/>
            <a:ext cx="4176000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39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806430" y="1177926"/>
            <a:ext cx="3274094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58666" cy="365125"/>
          </a:xfrm>
        </p:spPr>
        <p:txBody>
          <a:bodyPr/>
          <a:lstStyle/>
          <a:p>
            <a:fld id="{9F4677AA-FBC1-40AD-A44A-D9E3F9EF938A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305992" y="1177926"/>
            <a:ext cx="3274094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379036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7306868" y="1177925"/>
            <a:ext cx="1530746" cy="447052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76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806430" y="2110552"/>
            <a:ext cx="3274094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34390" cy="365125"/>
          </a:xfrm>
        </p:spPr>
        <p:txBody>
          <a:bodyPr/>
          <a:lstStyle/>
          <a:p>
            <a:fld id="{38A03CB3-EA6B-4B50-8633-F45B02EB018C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56565" y="6317851"/>
            <a:ext cx="2478499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305992" y="2110552"/>
            <a:ext cx="3274094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379036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7306868" y="2097088"/>
            <a:ext cx="1530746" cy="361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95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F7F8-795E-4349-A817-71AF2C90BF36}" type="datetimeFigureOut">
              <a:rPr lang="de-DE"/>
              <a:pPr>
                <a:defRPr/>
              </a:pPr>
              <a:t>12.12.2022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72EFF-50C8-4891-981A-8B431C3CB8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202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90" y="2097088"/>
            <a:ext cx="8532019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02022" cy="365125"/>
          </a:xfrm>
        </p:spPr>
        <p:txBody>
          <a:bodyPr/>
          <a:lstStyle/>
          <a:p>
            <a:fld id="{A1B95D6C-98F8-4562-B7D6-72E0C9167C15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24197" y="6317851"/>
            <a:ext cx="2510867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45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ltGray">
          <a:xfrm>
            <a:off x="0" y="1376413"/>
            <a:ext cx="9144000" cy="13475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23950"/>
            <a:ext cx="914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305991" y="1503563"/>
            <a:ext cx="8532018" cy="612759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305991" y="2220322"/>
            <a:ext cx="8532019" cy="29347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5991" y="404813"/>
            <a:ext cx="1980001" cy="540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6617935" y="404813"/>
            <a:ext cx="2215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1"/>
                </a:solidFill>
              </a:rPr>
              <a:t>International Office</a:t>
            </a:r>
            <a:endParaRPr lang="de-AT" sz="20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5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90" y="2097088"/>
            <a:ext cx="8532019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02022" cy="365125"/>
          </a:xfrm>
        </p:spPr>
        <p:txBody>
          <a:bodyPr/>
          <a:lstStyle/>
          <a:p>
            <a:fld id="{A1B95D6C-98F8-4562-B7D6-72E0C9167C15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24197" y="6317851"/>
            <a:ext cx="2510867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15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90" y="2097088"/>
            <a:ext cx="8532019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02022" cy="365125"/>
          </a:xfrm>
        </p:spPr>
        <p:txBody>
          <a:bodyPr/>
          <a:lstStyle/>
          <a:p>
            <a:fld id="{A1B95D6C-98F8-4562-B7D6-72E0C9167C15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24197" y="6317851"/>
            <a:ext cx="2510867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72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05991" y="3429000"/>
            <a:ext cx="8532018" cy="171112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305991" y="5263520"/>
            <a:ext cx="8532019" cy="686429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305991" y="6165850"/>
            <a:ext cx="8532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5991" y="404813"/>
            <a:ext cx="19800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9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n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91" y="2097088"/>
            <a:ext cx="6399610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085838" cy="365125"/>
          </a:xfrm>
        </p:spPr>
        <p:txBody>
          <a:bodyPr/>
          <a:lstStyle/>
          <a:p>
            <a:fld id="{D1CC5741-2BFF-4073-AE5E-F935AD85E7E7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53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13675" y="1114425"/>
            <a:ext cx="8532018" cy="986529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13675" y="2238758"/>
            <a:ext cx="8532019" cy="29347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20148"/>
            <a:ext cx="914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6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05991" y="4294208"/>
            <a:ext cx="8532018" cy="845915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305991" y="5263521"/>
            <a:ext cx="8532019" cy="29347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305991" y="6165850"/>
            <a:ext cx="8532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3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991" y="2097088"/>
            <a:ext cx="4157725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285" y="2097088"/>
            <a:ext cx="4157725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10114" cy="365125"/>
          </a:xfrm>
        </p:spPr>
        <p:txBody>
          <a:bodyPr/>
          <a:lstStyle/>
          <a:p>
            <a:fld id="{964D2BD7-1A9E-4968-B632-69984212A024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48473" y="6317851"/>
            <a:ext cx="2486591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4603"/>
            <a:ext cx="4202982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65446" y="5824603"/>
            <a:ext cx="4202982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634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0565" y="2097088"/>
            <a:ext cx="4163151" cy="66926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0566" y="2921000"/>
            <a:ext cx="4163150" cy="302895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80284" y="2097088"/>
            <a:ext cx="4157725" cy="66926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0283" y="2921000"/>
            <a:ext cx="4157726" cy="302895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816-5D26-450C-9201-7A1E40D9F61F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err="1"/>
              <a:t>Seite</a:t>
            </a:r>
            <a:r>
              <a:rPr lang="en-GB" dirty="0"/>
              <a:t>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602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klei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991" y="2097088"/>
            <a:ext cx="5010137" cy="3852863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564222" y="1366837"/>
            <a:ext cx="3276000" cy="43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57AF72-48BC-4CB8-81C9-80F7768B946C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err="1"/>
              <a:t>Seite</a:t>
            </a:r>
            <a:r>
              <a:rPr lang="en-GB" dirty="0"/>
              <a:t>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5541169" y="5824603"/>
            <a:ext cx="3296443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91" y="1119187"/>
            <a:ext cx="5010137" cy="780901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2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05991" y="3429000"/>
            <a:ext cx="8532018" cy="171112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305991" y="5263520"/>
            <a:ext cx="8532019" cy="686429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305991" y="6165850"/>
            <a:ext cx="8532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5991" y="404813"/>
            <a:ext cx="1980001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306000"/>
            <a:ext cx="825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89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klei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2" y="1359154"/>
            <a:ext cx="3276000" cy="43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>
          <a:xfrm>
            <a:off x="305992" y="6317851"/>
            <a:ext cx="1150574" cy="365125"/>
          </a:xfrm>
        </p:spPr>
        <p:txBody>
          <a:bodyPr/>
          <a:lstStyle/>
          <a:p>
            <a:fld id="{7DD69742-825D-44BD-8E06-B47C1DA295F4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3834893" y="2097089"/>
            <a:ext cx="5004000" cy="3852862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1761"/>
            <a:ext cx="3296444" cy="170696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4893" y="1119187"/>
            <a:ext cx="5002720" cy="780901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44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größ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991" y="2097088"/>
            <a:ext cx="3297600" cy="3852863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869613" y="2097088"/>
            <a:ext cx="4968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305991" y="6317851"/>
            <a:ext cx="1223403" cy="365125"/>
          </a:xfrm>
        </p:spPr>
        <p:txBody>
          <a:bodyPr/>
          <a:lstStyle/>
          <a:p>
            <a:fld id="{A97F61EA-4324-4D71-A6AF-FB0D92CF9691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561763" y="6317851"/>
            <a:ext cx="2373302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826413" y="5824602"/>
            <a:ext cx="5004000" cy="184311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796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größ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2" y="2097088"/>
            <a:ext cx="5004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>
          <a:xfrm>
            <a:off x="305992" y="6317851"/>
            <a:ext cx="1134390" cy="365125"/>
          </a:xfrm>
        </p:spPr>
        <p:txBody>
          <a:bodyPr/>
          <a:lstStyle/>
          <a:p>
            <a:fld id="{E67A15D7-6E31-4EF8-91D0-E1B942BD9A00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5"/>
          </p:nvPr>
        </p:nvSpPr>
        <p:spPr>
          <a:xfrm>
            <a:off x="1464657" y="6317851"/>
            <a:ext cx="2470407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>
          <a:xfrm>
            <a:off x="5540013" y="2097088"/>
            <a:ext cx="3297600" cy="3852862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9445"/>
            <a:ext cx="3296444" cy="170696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74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1" y="2097088"/>
            <a:ext cx="8531622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42482" cy="365125"/>
          </a:xfrm>
        </p:spPr>
        <p:txBody>
          <a:bodyPr/>
          <a:lstStyle/>
          <a:p>
            <a:fld id="{1DC2D1E8-FFA6-447B-AEBF-DCCFA8991DBB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9772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514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0" y="2362914"/>
            <a:ext cx="9144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2004219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959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/>
          <p:cNvSpPr>
            <a:spLocks noGrp="1"/>
          </p:cNvSpPr>
          <p:nvPr>
            <p:ph type="body" sz="quarter" idx="18"/>
          </p:nvPr>
        </p:nvSpPr>
        <p:spPr>
          <a:xfrm>
            <a:off x="6933236" y="1177925"/>
            <a:ext cx="1904378" cy="4535999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05990" y="1177924"/>
            <a:ext cx="6408000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34390" cy="365125"/>
          </a:xfrm>
        </p:spPr>
        <p:txBody>
          <a:bodyPr/>
          <a:lstStyle/>
          <a:p>
            <a:fld id="{7636FBC1-6B68-4316-AF12-C08CAB8FE5D3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56565" y="6317851"/>
            <a:ext cx="2478499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408000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56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306388" y="2097087"/>
            <a:ext cx="4176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10114" cy="365125"/>
          </a:xfrm>
        </p:spPr>
        <p:txBody>
          <a:bodyPr/>
          <a:lstStyle/>
          <a:p>
            <a:fld id="{4C503260-386C-460C-B082-B68D74A87359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48473" y="6317851"/>
            <a:ext cx="2486591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4"/>
          </p:nvPr>
        </p:nvSpPr>
        <p:spPr>
          <a:xfrm>
            <a:off x="4665445" y="2097087"/>
            <a:ext cx="41760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4603"/>
            <a:ext cx="4176000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65446" y="5824603"/>
            <a:ext cx="4176000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24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806430" y="1177926"/>
            <a:ext cx="3274094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58666" cy="365125"/>
          </a:xfrm>
        </p:spPr>
        <p:txBody>
          <a:bodyPr/>
          <a:lstStyle/>
          <a:p>
            <a:fld id="{9F4677AA-FBC1-40AD-A44A-D9E3F9EF938A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305992" y="1177926"/>
            <a:ext cx="3274094" cy="453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379036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7306868" y="1177925"/>
            <a:ext cx="1530746" cy="447052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330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Text rechts un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806430" y="2110552"/>
            <a:ext cx="3274094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>
          <a:xfrm>
            <a:off x="305992" y="6317851"/>
            <a:ext cx="1134390" cy="365125"/>
          </a:xfrm>
        </p:spPr>
        <p:txBody>
          <a:bodyPr/>
          <a:lstStyle/>
          <a:p>
            <a:fld id="{38A03CB3-EA6B-4B50-8633-F45B02EB018C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>
          <a:xfrm>
            <a:off x="1456565" y="6317851"/>
            <a:ext cx="2478499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8"/>
          </p:nvPr>
        </p:nvSpPr>
        <p:spPr>
          <a:xfrm>
            <a:off x="305992" y="2110552"/>
            <a:ext cx="3274094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3790368" y="5833641"/>
            <a:ext cx="3273698" cy="174184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7306868" y="2097088"/>
            <a:ext cx="1530746" cy="36168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1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wen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91" y="2097088"/>
            <a:ext cx="6399610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085838" cy="365125"/>
          </a:xfrm>
        </p:spPr>
        <p:txBody>
          <a:bodyPr/>
          <a:lstStyle/>
          <a:p>
            <a:fld id="{D1CC5741-2BFF-4073-AE5E-F935AD85E7E7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72749" y="6317851"/>
            <a:ext cx="2462315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2088"/>
            <a:ext cx="6399212" cy="185737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17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13675" y="1114425"/>
            <a:ext cx="8532018" cy="986529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313675" y="2238758"/>
            <a:ext cx="8532019" cy="29347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2720148"/>
            <a:ext cx="914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-  schrif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305991" y="4294208"/>
            <a:ext cx="8532018" cy="845915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black">
          <a:xfrm>
            <a:off x="305991" y="5263521"/>
            <a:ext cx="8532019" cy="29347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305991" y="6165850"/>
            <a:ext cx="8532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991" y="2097088"/>
            <a:ext cx="4157725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0285" y="2097088"/>
            <a:ext cx="4157725" cy="363600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05992" y="6317851"/>
            <a:ext cx="1110114" cy="365125"/>
          </a:xfrm>
        </p:spPr>
        <p:txBody>
          <a:bodyPr/>
          <a:lstStyle/>
          <a:p>
            <a:fld id="{964D2BD7-1A9E-4968-B632-69984212A024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48473" y="6317851"/>
            <a:ext cx="2486591" cy="365125"/>
          </a:xfrm>
        </p:spPr>
        <p:txBody>
          <a:bodyPr/>
          <a:lstStyle/>
          <a:p>
            <a:r>
              <a:rPr lang="en-US" dirty="0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06388" y="5824603"/>
            <a:ext cx="4202982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65446" y="5824603"/>
            <a:ext cx="4202982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66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0565" y="2097088"/>
            <a:ext cx="4163151" cy="66926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0566" y="2921000"/>
            <a:ext cx="4163150" cy="302895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80284" y="2097088"/>
            <a:ext cx="4157725" cy="669261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0283" y="2921000"/>
            <a:ext cx="4157726" cy="3028950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1816-5D26-450C-9201-7A1E40D9F61F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err="1"/>
              <a:t>Seite</a:t>
            </a:r>
            <a:r>
              <a:rPr lang="en-GB" dirty="0"/>
              <a:t>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klei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5991" y="2097088"/>
            <a:ext cx="5010137" cy="3852863"/>
          </a:xfrm>
        </p:spPr>
        <p:txBody>
          <a:bodyPr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3"/>
          </p:nvPr>
        </p:nvSpPr>
        <p:spPr>
          <a:xfrm>
            <a:off x="5564222" y="1366837"/>
            <a:ext cx="3276000" cy="43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Bild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Symbol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57AF72-48BC-4CB8-81C9-80F7768B946C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err="1"/>
              <a:t>Seite</a:t>
            </a:r>
            <a:r>
              <a:rPr lang="en-GB" dirty="0"/>
              <a:t>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5541169" y="5824603"/>
            <a:ext cx="3296443" cy="183222"/>
          </a:xfrm>
        </p:spPr>
        <p:txBody>
          <a:bodyPr/>
          <a:lstStyle>
            <a:lvl1pPr marL="0" indent="0">
              <a:buNone/>
              <a:defRPr sz="1200"/>
            </a:lvl1pPr>
            <a:lvl2pPr marL="179388" indent="0">
              <a:buNone/>
              <a:defRPr/>
            </a:lvl2pPr>
            <a:lvl3pPr marL="358775" indent="0">
              <a:buNone/>
              <a:defRPr/>
            </a:lvl3pPr>
            <a:lvl4pPr marL="536575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91" y="1119187"/>
            <a:ext cx="5010137" cy="780901"/>
          </a:xfrm>
        </p:spPr>
        <p:txBody>
          <a:bodyPr/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28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5991" y="2097088"/>
            <a:ext cx="8531622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92" y="6317851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9A13CA-A18A-4983-8F56-B3DF7AD02591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7549" y="6317851"/>
            <a:ext cx="28875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80609" y="63178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Seite</a:t>
            </a:r>
            <a:r>
              <a:rPr lang="en-GB" dirty="0"/>
              <a:t>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305991" y="6165850"/>
            <a:ext cx="8532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5991" y="404813"/>
            <a:ext cx="1386001" cy="37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0" y="306000"/>
            <a:ext cx="5780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7" r:id="rId3"/>
    <p:sldLayoutId id="2147483650" r:id="rId4"/>
    <p:sldLayoutId id="2147483651" r:id="rId5"/>
    <p:sldLayoutId id="2147483671" r:id="rId6"/>
    <p:sldLayoutId id="2147483652" r:id="rId7"/>
    <p:sldLayoutId id="2147483653" r:id="rId8"/>
    <p:sldLayoutId id="2147483660" r:id="rId9"/>
    <p:sldLayoutId id="2147483656" r:id="rId10"/>
    <p:sldLayoutId id="2147483674" r:id="rId11"/>
    <p:sldLayoutId id="2147483675" r:id="rId12"/>
    <p:sldLayoutId id="2147483668" r:id="rId13"/>
    <p:sldLayoutId id="2147483669" r:id="rId14"/>
    <p:sldLayoutId id="2147483661" r:id="rId15"/>
    <p:sldLayoutId id="2147483673" r:id="rId16"/>
    <p:sldLayoutId id="2147483666" r:id="rId17"/>
    <p:sldLayoutId id="2147483679" r:id="rId18"/>
    <p:sldLayoutId id="2147483703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6670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alibri" panose="020F0502020204030204" pitchFamily="34" charset="0"/>
        <a:buChar char="○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780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93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9388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3" userDrawn="1">
          <p15:clr>
            <a:srgbClr val="F26B43"/>
          </p15:clr>
        </p15:guide>
        <p15:guide id="4" pos="5567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196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pos="4224" userDrawn="1">
          <p15:clr>
            <a:srgbClr val="F26B43"/>
          </p15:clr>
        </p15:guide>
        <p15:guide id="10" orient="horz" pos="1321" userDrawn="1">
          <p15:clr>
            <a:srgbClr val="F26B43"/>
          </p15:clr>
        </p15:guide>
        <p15:guide id="11" orient="horz" pos="3748" userDrawn="1">
          <p15:clr>
            <a:srgbClr val="F26B43"/>
          </p15:clr>
        </p15:guide>
        <p15:guide id="12" orient="horz" pos="702" userDrawn="1">
          <p15:clr>
            <a:srgbClr val="F26B43"/>
          </p15:clr>
        </p15:guide>
        <p15:guide id="13" orient="horz" pos="7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5991" y="1119187"/>
            <a:ext cx="8531622" cy="7809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5991" y="2097088"/>
            <a:ext cx="8531622" cy="3852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5992" y="6317851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9A13CA-A18A-4983-8F56-B3DF7AD02591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7549" y="6317851"/>
            <a:ext cx="28875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80609" y="63178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Seite</a:t>
            </a:r>
            <a:r>
              <a:rPr lang="en-GB" dirty="0"/>
              <a:t> </a:t>
            </a:r>
            <a:fld id="{05A5AE1F-4813-4D0A-B870-8FB3219A4125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305991" y="6165850"/>
            <a:ext cx="8532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5991" y="404813"/>
            <a:ext cx="1386001" cy="3780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7210004" y="404813"/>
            <a:ext cx="1628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1"/>
                </a:solidFill>
              </a:rPr>
              <a:t>International Office</a:t>
            </a:r>
            <a:endParaRPr lang="de-AT" sz="1400" dirty="0" err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66700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alibri" panose="020F0502020204030204" pitchFamily="34" charset="0"/>
        <a:buChar char="○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780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93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84250" indent="-179388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3" userDrawn="1">
          <p15:clr>
            <a:srgbClr val="F26B43"/>
          </p15:clr>
        </p15:guide>
        <p15:guide id="4" pos="5567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1196" userDrawn="1">
          <p15:clr>
            <a:srgbClr val="F26B43"/>
          </p15:clr>
        </p15:guide>
        <p15:guide id="8" orient="horz" pos="3884" userDrawn="1">
          <p15:clr>
            <a:srgbClr val="F26B43"/>
          </p15:clr>
        </p15:guide>
        <p15:guide id="9" pos="4224" userDrawn="1">
          <p15:clr>
            <a:srgbClr val="F26B43"/>
          </p15:clr>
        </p15:guide>
        <p15:guide id="10" orient="horz" pos="1321" userDrawn="1">
          <p15:clr>
            <a:srgbClr val="F26B43"/>
          </p15:clr>
        </p15:guide>
        <p15:guide id="11" orient="horz" pos="3748" userDrawn="1">
          <p15:clr>
            <a:srgbClr val="F26B43"/>
          </p15:clr>
        </p15:guide>
        <p15:guide id="12" orient="horz" pos="702" userDrawn="1">
          <p15:clr>
            <a:srgbClr val="F26B43"/>
          </p15:clr>
        </p15:guide>
        <p15:guide id="13" orient="horz" pos="7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err="1"/>
              <a:t>u</a:t>
            </a:r>
            <a:r>
              <a:rPr lang="en-GB" sz="2400" dirty="0" err="1" smtClean="0"/>
              <a:t>nivie</a:t>
            </a:r>
            <a:r>
              <a:rPr lang="en-GB" sz="2400" dirty="0" smtClean="0"/>
              <a:t>: summer school for International and European Studies 2023</a:t>
            </a:r>
            <a:endParaRPr lang="en-GB" sz="24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Lake Wolfgang/Austria						July 15 – August 12, 2023</a:t>
            </a:r>
            <a:endParaRPr lang="en-GB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37128" r="16643" b="18896"/>
          <a:stretch/>
        </p:blipFill>
        <p:spPr>
          <a:xfrm>
            <a:off x="0" y="2649892"/>
            <a:ext cx="9162662" cy="4208108"/>
          </a:xfrm>
        </p:spPr>
      </p:pic>
    </p:spTree>
    <p:extLst>
      <p:ext uri="{BB962C8B-B14F-4D97-AF65-F5344CB8AC3E}">
        <p14:creationId xmlns:p14="http://schemas.microsoft.com/office/powerpoint/2010/main" val="26961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2" t="13570" r="3789" b="17941"/>
          <a:stretch/>
        </p:blipFill>
        <p:spPr>
          <a:xfrm>
            <a:off x="315883" y="2106384"/>
            <a:ext cx="4164676" cy="36000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Courses</a:t>
            </a:r>
            <a:endParaRPr lang="de-AT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r="394"/>
          <a:stretch/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Course </a:t>
            </a:r>
            <a:r>
              <a:rPr lang="de-DE" dirty="0" err="1" smtClean="0"/>
              <a:t>discussion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 smtClean="0"/>
              <a:t>Interdisciplinary</a:t>
            </a:r>
            <a:r>
              <a:rPr lang="de-DE" dirty="0" smtClean="0"/>
              <a:t> Seminars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2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Life on Campus</a:t>
            </a:r>
            <a:endParaRPr lang="de-AT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r="11187"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German </a:t>
            </a:r>
            <a:r>
              <a:rPr lang="de-DE" dirty="0" err="1" smtClean="0"/>
              <a:t>tutorial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Campus </a:t>
            </a:r>
            <a:r>
              <a:rPr lang="de-DE" dirty="0" err="1" smtClean="0"/>
              <a:t>life</a:t>
            </a:r>
            <a:endParaRPr lang="de-AT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3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Sport </a:t>
            </a:r>
            <a:r>
              <a:rPr lang="de-DE" dirty="0" err="1" smtClean="0"/>
              <a:t>and</a:t>
            </a:r>
            <a:r>
              <a:rPr lang="de-DE" dirty="0" smtClean="0"/>
              <a:t> Free time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 smtClean="0"/>
              <a:t>Boathouse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Mountain </a:t>
            </a:r>
            <a:r>
              <a:rPr lang="de-DE" dirty="0" err="1"/>
              <a:t>h</a:t>
            </a:r>
            <a:r>
              <a:rPr lang="de-DE" dirty="0" err="1" smtClean="0"/>
              <a:t>ike</a:t>
            </a:r>
            <a:endParaRPr lang="de-AT" dirty="0"/>
          </a:p>
        </p:txBody>
      </p:sp>
      <p:pic>
        <p:nvPicPr>
          <p:cNvPr id="4" name="Bild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115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Excursions</a:t>
            </a:r>
            <a:endParaRPr lang="de-AT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11597"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St. Wolfgang </a:t>
            </a:r>
            <a:r>
              <a:rPr lang="de-DE" dirty="0" err="1" smtClean="0"/>
              <a:t>Excursion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Salzburg </a:t>
            </a:r>
            <a:r>
              <a:rPr lang="de-DE" dirty="0" err="1" smtClean="0"/>
              <a:t>Excursion</a:t>
            </a:r>
            <a:endParaRPr lang="de-AT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4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5990" y="1021514"/>
            <a:ext cx="8532019" cy="4606835"/>
          </a:xfrm>
        </p:spPr>
        <p:txBody>
          <a:bodyPr/>
          <a:lstStyle/>
          <a:p>
            <a:pPr marL="0" indent="0">
              <a:buNone/>
            </a:pPr>
            <a:r>
              <a:rPr lang="de-DE" sz="1200" dirty="0"/>
              <a:t>Folgende </a:t>
            </a:r>
            <a:r>
              <a:rPr lang="de-DE" sz="1200" dirty="0" smtClean="0"/>
              <a:t>zwölf </a:t>
            </a:r>
            <a:r>
              <a:rPr lang="de-DE" sz="1200" dirty="0"/>
              <a:t>Kurse sind (nach der neuen Studienordnung) alle als </a:t>
            </a:r>
            <a:r>
              <a:rPr lang="de-DE" sz="1200" b="1" dirty="0"/>
              <a:t>Fremdsprachenkompetenz</a:t>
            </a:r>
            <a:r>
              <a:rPr lang="de-DE" sz="1200" dirty="0"/>
              <a:t> anrechenbar. Zudem sind einige Kurse für ein </a:t>
            </a:r>
            <a:r>
              <a:rPr lang="de-DE" sz="1200" b="1" dirty="0"/>
              <a:t>Wahlfach (WF) </a:t>
            </a:r>
            <a:r>
              <a:rPr lang="de-DE" sz="1200" dirty="0"/>
              <a:t>oder für die nachstehend genannten Lehrveranstaltungen (LV) anrechenbar. Alle als WF anrechenbare LVs können alternativ auch als WF ILPL (Englisch) angerechnet werden</a:t>
            </a:r>
            <a:r>
              <a:rPr lang="de-DE" sz="1200" dirty="0" smtClean="0"/>
              <a:t>.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Kurs 4. kann sowohl als Fremdsprachenkompetenz, WF und historische Kompetenz angerechnet werden, da eine Kompetenz die andere nicht ausschließt und Kompetenzen immer zusätzlich zum Wahlfach angerechnet werden können</a:t>
            </a:r>
            <a:r>
              <a:rPr lang="de-DE" sz="1200" dirty="0" smtClean="0"/>
              <a:t>.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Kurs 1. kombiniert mit Kurs 2. oder 3. und Kurs 4. oder 5. sind alternativ als </a:t>
            </a:r>
            <a:r>
              <a:rPr lang="de-DE" sz="1200" b="1" dirty="0"/>
              <a:t>Modulprüfung aus Europarecht </a:t>
            </a:r>
            <a:r>
              <a:rPr lang="de-DE" sz="1200" dirty="0"/>
              <a:t>(nach § 15 des Studienplans; 11 ECTS) anrechenbar</a:t>
            </a:r>
            <a:r>
              <a:rPr lang="de-DE" sz="1200" dirty="0" smtClean="0"/>
              <a:t>.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1.	European Union </a:t>
            </a:r>
            <a:r>
              <a:rPr lang="de-DE" sz="1200" dirty="0" smtClean="0"/>
              <a:t>Law - Anrechenbar </a:t>
            </a:r>
            <a:r>
              <a:rPr lang="de-DE" sz="1200" dirty="0"/>
              <a:t>als Teil der Modulprüfung Europarecht – Pflichtbestandteil</a:t>
            </a:r>
          </a:p>
          <a:p>
            <a:pPr marL="0" indent="0">
              <a:buNone/>
            </a:pPr>
            <a:r>
              <a:rPr lang="de-DE" sz="1200" dirty="0" smtClean="0"/>
              <a:t>2</a:t>
            </a:r>
            <a:r>
              <a:rPr lang="de-DE" sz="1200" dirty="0"/>
              <a:t>.	The </a:t>
            </a:r>
            <a:r>
              <a:rPr lang="de-DE" sz="1200" dirty="0" err="1"/>
              <a:t>Institutional</a:t>
            </a:r>
            <a:r>
              <a:rPr lang="de-DE" sz="1200" dirty="0"/>
              <a:t> Framework of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smtClean="0"/>
              <a:t>EU - Anrechenbar </a:t>
            </a:r>
            <a:r>
              <a:rPr lang="de-DE" sz="1200" dirty="0"/>
              <a:t>als WF Europarecht oder als Teil der Modulprüfung Europarecht – </a:t>
            </a:r>
            <a:r>
              <a:rPr lang="de-DE" sz="1200" dirty="0" smtClean="0"/>
              <a:t>	Wahlbestandteil</a:t>
            </a:r>
            <a:endParaRPr lang="de-DE" sz="1200" dirty="0"/>
          </a:p>
          <a:p>
            <a:pPr marL="0" indent="0">
              <a:buNone/>
            </a:pPr>
            <a:r>
              <a:rPr lang="de-DE" sz="1200" dirty="0" smtClean="0"/>
              <a:t>3</a:t>
            </a:r>
            <a:r>
              <a:rPr lang="de-DE" sz="1200" dirty="0"/>
              <a:t>.	European </a:t>
            </a:r>
            <a:r>
              <a:rPr lang="de-DE" sz="1200" dirty="0" err="1"/>
              <a:t>Monetary</a:t>
            </a:r>
            <a:r>
              <a:rPr lang="de-DE" sz="1200" dirty="0"/>
              <a:t> </a:t>
            </a:r>
            <a:r>
              <a:rPr lang="de-DE" sz="1200" dirty="0" smtClean="0"/>
              <a:t>Union - Anrechenbar </a:t>
            </a:r>
            <a:r>
              <a:rPr lang="de-DE" sz="1200" dirty="0"/>
              <a:t>als Teil der Modulprüfung Europarecht – Wahlbestandteil</a:t>
            </a:r>
          </a:p>
          <a:p>
            <a:pPr marL="0" indent="0">
              <a:buNone/>
            </a:pPr>
            <a:r>
              <a:rPr lang="de-DE" sz="1200" dirty="0" smtClean="0"/>
              <a:t>4.	European </a:t>
            </a:r>
            <a:r>
              <a:rPr lang="de-DE" sz="1200" dirty="0"/>
              <a:t>Private Law – The </a:t>
            </a:r>
            <a:r>
              <a:rPr lang="de-DE" sz="1200" dirty="0" err="1"/>
              <a:t>Civilian</a:t>
            </a:r>
            <a:r>
              <a:rPr lang="de-DE" sz="1200" dirty="0"/>
              <a:t> </a:t>
            </a:r>
            <a:r>
              <a:rPr lang="de-DE" sz="1200" dirty="0" smtClean="0"/>
              <a:t>Tradition - Anrechenbar </a:t>
            </a:r>
            <a:r>
              <a:rPr lang="de-DE" sz="1200" dirty="0"/>
              <a:t>als Rechtshistorische Kompetenz, WF IPWR, Europarecht oder als </a:t>
            </a:r>
            <a:r>
              <a:rPr lang="de-DE" sz="1200" dirty="0" smtClean="0"/>
              <a:t>	Teil </a:t>
            </a:r>
            <a:r>
              <a:rPr lang="de-DE" sz="1200" dirty="0"/>
              <a:t>der </a:t>
            </a:r>
            <a:r>
              <a:rPr lang="de-DE" sz="1200" dirty="0" smtClean="0"/>
              <a:t> Modulprüfung </a:t>
            </a:r>
            <a:r>
              <a:rPr lang="de-DE" sz="1200" dirty="0"/>
              <a:t>Europarecht – </a:t>
            </a:r>
            <a:r>
              <a:rPr lang="de-DE" sz="1200" dirty="0" smtClean="0"/>
              <a:t>Wahlbestandteil</a:t>
            </a:r>
            <a:endParaRPr lang="de-DE" sz="1200" dirty="0"/>
          </a:p>
          <a:p>
            <a:pPr marL="0" indent="0">
              <a:buNone/>
            </a:pPr>
            <a:r>
              <a:rPr lang="de-DE" sz="1200" dirty="0"/>
              <a:t>5.	Law </a:t>
            </a:r>
            <a:r>
              <a:rPr lang="de-DE" sz="1200" dirty="0" err="1"/>
              <a:t>and</a:t>
            </a:r>
            <a:r>
              <a:rPr lang="de-DE" sz="1200" dirty="0"/>
              <a:t> Information Society in </a:t>
            </a:r>
            <a:r>
              <a:rPr lang="de-DE" sz="1200" dirty="0" smtClean="0"/>
              <a:t>Europe -  Anrechenbar </a:t>
            </a:r>
            <a:r>
              <a:rPr lang="de-DE" sz="1200" dirty="0"/>
              <a:t>als WF Computer und Recht, Europarecht oder als Teil der </a:t>
            </a:r>
            <a:r>
              <a:rPr lang="de-DE" sz="1200" dirty="0" smtClean="0"/>
              <a:t>	Modulprüfung Europarecht </a:t>
            </a:r>
            <a:r>
              <a:rPr lang="de-DE" sz="1200" dirty="0"/>
              <a:t>– </a:t>
            </a:r>
            <a:r>
              <a:rPr lang="de-DE" sz="1200" dirty="0" smtClean="0"/>
              <a:t>Wahlbestandteil</a:t>
            </a:r>
            <a:endParaRPr lang="de-DE" sz="1200" dirty="0"/>
          </a:p>
          <a:p>
            <a:pPr marL="0" indent="0">
              <a:buNone/>
            </a:pPr>
            <a:r>
              <a:rPr lang="de-DE" sz="1200" dirty="0" smtClean="0"/>
              <a:t>6.	International </a:t>
            </a:r>
            <a:r>
              <a:rPr lang="de-DE" sz="1200" dirty="0" err="1"/>
              <a:t>Refugee</a:t>
            </a:r>
            <a:r>
              <a:rPr lang="de-DE" sz="1200" dirty="0"/>
              <a:t> Law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Policy</a:t>
            </a:r>
            <a:r>
              <a:rPr lang="de-DE" sz="1200" dirty="0"/>
              <a:t> </a:t>
            </a:r>
            <a:r>
              <a:rPr lang="de-DE" sz="1200" dirty="0" smtClean="0"/>
              <a:t>- Anrechenbar </a:t>
            </a:r>
            <a:r>
              <a:rPr lang="de-DE" sz="1200" dirty="0"/>
              <a:t>2 Stunden WF Internationale Beziehungen 3 </a:t>
            </a:r>
            <a:r>
              <a:rPr lang="de-DE" sz="1200" dirty="0" smtClean="0"/>
              <a:t>ECTS</a:t>
            </a:r>
            <a:endParaRPr lang="de-DE" sz="1200" dirty="0"/>
          </a:p>
          <a:p>
            <a:pPr marL="0" indent="0">
              <a:buNone/>
            </a:pPr>
            <a:r>
              <a:rPr lang="de-DE" sz="1200" dirty="0" smtClean="0"/>
              <a:t>7.	Business &amp; Human </a:t>
            </a:r>
            <a:r>
              <a:rPr lang="de-DE" sz="1200" dirty="0" err="1" smtClean="0"/>
              <a:t>Rights</a:t>
            </a:r>
            <a:r>
              <a:rPr lang="de-DE" sz="1200" dirty="0" smtClean="0"/>
              <a:t> - Anrechenbar 2 Stunden WF Internationale Beziehungen oder Grund- u Menschenrechte 3 ECTS</a:t>
            </a:r>
          </a:p>
          <a:p>
            <a:pPr marL="0" indent="0">
              <a:buNone/>
            </a:pPr>
            <a:r>
              <a:rPr lang="de-DE" sz="1200" dirty="0" smtClean="0"/>
              <a:t>8.	</a:t>
            </a:r>
            <a:r>
              <a:rPr lang="de-DE" sz="1200" dirty="0" err="1" smtClean="0"/>
              <a:t>Principles</a:t>
            </a:r>
            <a:r>
              <a:rPr lang="de-DE" sz="1200" dirty="0" smtClean="0"/>
              <a:t> of International Economics – A European </a:t>
            </a:r>
            <a:r>
              <a:rPr lang="de-DE" sz="1200" dirty="0" err="1" smtClean="0"/>
              <a:t>Perspective</a:t>
            </a:r>
            <a:r>
              <a:rPr lang="de-DE" sz="1200" dirty="0" smtClean="0"/>
              <a:t> - Anrechenbar als WF Finanzwissenschaften vertiefend</a:t>
            </a:r>
          </a:p>
          <a:p>
            <a:pPr marL="0" indent="0">
              <a:buNone/>
            </a:pPr>
            <a:r>
              <a:rPr lang="de-DE" sz="1200" dirty="0" smtClean="0"/>
              <a:t>9</a:t>
            </a:r>
            <a:r>
              <a:rPr lang="de-DE" sz="1200" dirty="0"/>
              <a:t>.	European Political Systems in a </a:t>
            </a:r>
            <a:r>
              <a:rPr lang="de-DE" sz="1200" dirty="0" err="1"/>
              <a:t>Comparative</a:t>
            </a:r>
            <a:r>
              <a:rPr lang="de-DE" sz="1200" dirty="0"/>
              <a:t> </a:t>
            </a:r>
            <a:r>
              <a:rPr lang="de-DE" sz="1200" dirty="0" err="1" smtClean="0"/>
              <a:t>Perspective</a:t>
            </a:r>
            <a:r>
              <a:rPr lang="de-DE" sz="1200" dirty="0" smtClean="0"/>
              <a:t> - Anrechenbar </a:t>
            </a:r>
            <a:r>
              <a:rPr lang="de-DE" sz="1200" dirty="0"/>
              <a:t>als WF Politische Theorie </a:t>
            </a:r>
          </a:p>
          <a:p>
            <a:pPr marL="0" indent="0">
              <a:buNone/>
            </a:pPr>
            <a:r>
              <a:rPr lang="de-DE" sz="1200" dirty="0"/>
              <a:t>10.	Austrian Arbitration </a:t>
            </a:r>
            <a:r>
              <a:rPr lang="de-DE" sz="1200" dirty="0" smtClean="0"/>
              <a:t>Academy - Anrechenbar </a:t>
            </a:r>
            <a:r>
              <a:rPr lang="de-DE" sz="1200" dirty="0"/>
              <a:t>als WF </a:t>
            </a:r>
            <a:r>
              <a:rPr lang="de-DE" sz="1200" dirty="0" smtClean="0"/>
              <a:t>Mediation</a:t>
            </a:r>
            <a:endParaRPr lang="de-DE" sz="1200" dirty="0"/>
          </a:p>
          <a:p>
            <a:pPr marL="0" indent="0">
              <a:buNone/>
            </a:pPr>
            <a:r>
              <a:rPr lang="de-DE" sz="1200" dirty="0" smtClean="0"/>
              <a:t>11.	European </a:t>
            </a:r>
            <a:r>
              <a:rPr lang="de-DE" sz="1200" dirty="0" err="1"/>
              <a:t>History</a:t>
            </a:r>
            <a:r>
              <a:rPr lang="de-DE" sz="1200" dirty="0"/>
              <a:t> </a:t>
            </a:r>
            <a:r>
              <a:rPr lang="de-DE" sz="1200" dirty="0" err="1"/>
              <a:t>since</a:t>
            </a:r>
            <a:r>
              <a:rPr lang="de-DE" sz="1200" dirty="0"/>
              <a:t> </a:t>
            </a:r>
            <a:r>
              <a:rPr lang="de-DE" sz="1200" dirty="0" smtClean="0"/>
              <a:t>1815</a:t>
            </a:r>
          </a:p>
          <a:p>
            <a:pPr marL="0" indent="0">
              <a:buNone/>
            </a:pPr>
            <a:r>
              <a:rPr lang="de-DE" sz="1200" dirty="0" smtClean="0"/>
              <a:t>12.</a:t>
            </a:r>
            <a:r>
              <a:rPr lang="de-DE" sz="1200" dirty="0"/>
              <a:t>	Contemporary European </a:t>
            </a:r>
            <a:r>
              <a:rPr lang="de-DE" sz="1200" dirty="0" err="1"/>
              <a:t>History</a:t>
            </a:r>
            <a:endParaRPr lang="de-DE" sz="1200" dirty="0"/>
          </a:p>
          <a:p>
            <a:pPr marL="0" indent="0">
              <a:buNone/>
            </a:pPr>
            <a:endParaRPr lang="de-AT" sz="1100" dirty="0"/>
          </a:p>
          <a:p>
            <a:pPr marL="0" indent="0">
              <a:buNone/>
            </a:pPr>
            <a:endParaRPr lang="de-AT" sz="11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D6C-98F8-4562-B7D6-72E0C9167C15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4798" y="331249"/>
            <a:ext cx="8531622" cy="513807"/>
          </a:xfrm>
        </p:spPr>
        <p:txBody>
          <a:bodyPr/>
          <a:lstStyle/>
          <a:p>
            <a:r>
              <a:rPr lang="de-DE" dirty="0" smtClean="0"/>
              <a:t>Anrechenbarkeit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504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Kosten</a:t>
            </a:r>
            <a:r>
              <a:rPr lang="en-US" sz="2000" dirty="0" smtClean="0"/>
              <a:t> für die </a:t>
            </a:r>
            <a:r>
              <a:rPr lang="en-US" sz="2000" dirty="0" err="1" smtClean="0"/>
              <a:t>univie</a:t>
            </a:r>
            <a:r>
              <a:rPr lang="en-US" sz="2000" dirty="0" smtClean="0"/>
              <a:t>: summer school 2023 </a:t>
            </a:r>
            <a:r>
              <a:rPr lang="en-US" sz="2000" dirty="0" err="1" smtClean="0"/>
              <a:t>betragen</a:t>
            </a:r>
            <a:r>
              <a:rPr lang="en-US" sz="2000" dirty="0" smtClean="0"/>
              <a:t> </a:t>
            </a:r>
            <a:r>
              <a:rPr lang="en-US" sz="2000" b="1" dirty="0" smtClean="0"/>
              <a:t>€ 2.250 </a:t>
            </a:r>
            <a:r>
              <a:rPr lang="en-US" sz="2000" dirty="0" smtClean="0"/>
              <a:t>und </a:t>
            </a:r>
            <a:r>
              <a:rPr lang="en-US" sz="2000" dirty="0" err="1" smtClean="0"/>
              <a:t>inkludieren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Registrierung</a:t>
            </a:r>
            <a:endParaRPr lang="en-US" sz="2000" dirty="0" smtClean="0"/>
          </a:p>
          <a:p>
            <a:r>
              <a:rPr lang="en-US" sz="2000" dirty="0" err="1" smtClean="0"/>
              <a:t>Kursgebühr</a:t>
            </a:r>
            <a:r>
              <a:rPr lang="en-US" sz="2000" dirty="0" smtClean="0"/>
              <a:t> und </a:t>
            </a:r>
            <a:r>
              <a:rPr lang="en-US" sz="2000" dirty="0" err="1" smtClean="0"/>
              <a:t>Unterrichtsmaterial</a:t>
            </a:r>
            <a:endParaRPr lang="en-US" sz="2000" dirty="0" smtClean="0"/>
          </a:p>
          <a:p>
            <a:r>
              <a:rPr lang="en-US" sz="2000" dirty="0" smtClean="0"/>
              <a:t>Sport- und </a:t>
            </a:r>
            <a:r>
              <a:rPr lang="en-US" sz="2000" dirty="0" err="1" smtClean="0"/>
              <a:t>Freizeitaktivitäten</a:t>
            </a:r>
            <a:endParaRPr lang="en-US" sz="2000" dirty="0" smtClean="0"/>
          </a:p>
          <a:p>
            <a:r>
              <a:rPr lang="en-US" sz="2000" dirty="0" err="1" smtClean="0"/>
              <a:t>Exkursionen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zusätzliche</a:t>
            </a:r>
            <a:r>
              <a:rPr lang="en-US" sz="2000" dirty="0" smtClean="0"/>
              <a:t> </a:t>
            </a:r>
            <a:r>
              <a:rPr lang="en-US" sz="2000" dirty="0" err="1" smtClean="0"/>
              <a:t>Gebühr</a:t>
            </a:r>
            <a:r>
              <a:rPr lang="en-US" sz="2000" dirty="0" smtClean="0"/>
              <a:t> für </a:t>
            </a:r>
            <a:r>
              <a:rPr lang="en-US" sz="2000" dirty="0" err="1"/>
              <a:t>U</a:t>
            </a:r>
            <a:r>
              <a:rPr lang="en-US" sz="2000" dirty="0" err="1" smtClean="0"/>
              <a:t>nterkunft</a:t>
            </a:r>
            <a:r>
              <a:rPr lang="en-US" sz="2000" dirty="0" smtClean="0"/>
              <a:t> und </a:t>
            </a:r>
            <a:r>
              <a:rPr lang="en-US" sz="2000" dirty="0" err="1" smtClean="0"/>
              <a:t>Verpflegung</a:t>
            </a:r>
            <a:r>
              <a:rPr lang="en-US" sz="2000" dirty="0" smtClean="0"/>
              <a:t> (</a:t>
            </a:r>
            <a:r>
              <a:rPr lang="en-US" sz="2000" dirty="0" err="1" smtClean="0"/>
              <a:t>Vollpension</a:t>
            </a:r>
            <a:r>
              <a:rPr lang="en-US" sz="2000" dirty="0" smtClean="0"/>
              <a:t>) am Campus </a:t>
            </a:r>
            <a:r>
              <a:rPr lang="en-US" sz="2000" dirty="0" err="1" smtClean="0"/>
              <a:t>beträgt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Einzelzimmer</a:t>
            </a:r>
            <a:r>
              <a:rPr lang="en-US" sz="2000" dirty="0" smtClean="0"/>
              <a:t>: </a:t>
            </a:r>
            <a:r>
              <a:rPr lang="en-US" sz="2000" b="1" dirty="0"/>
              <a:t>€ </a:t>
            </a:r>
            <a:r>
              <a:rPr lang="de-DE" sz="2000" b="1" dirty="0"/>
              <a:t>1.890,70</a:t>
            </a:r>
          </a:p>
          <a:p>
            <a:r>
              <a:rPr lang="en-US" sz="2000" dirty="0" err="1" smtClean="0"/>
              <a:t>Doppelzimmer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b="1" dirty="0"/>
              <a:t>€  </a:t>
            </a:r>
            <a:r>
              <a:rPr lang="en-US" sz="2000" b="1" dirty="0" smtClean="0"/>
              <a:t>1.565,90</a:t>
            </a:r>
            <a:endParaRPr lang="de-AT" sz="20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05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altLang="de-DE" dirty="0"/>
              <a:t>Bewerber/innen müssen:</a:t>
            </a:r>
          </a:p>
          <a:p>
            <a:pPr>
              <a:buNone/>
            </a:pPr>
            <a:endParaRPr lang="de-DE" altLang="de-DE" dirty="0"/>
          </a:p>
          <a:p>
            <a:r>
              <a:rPr lang="de-DE" altLang="de-DE" dirty="0"/>
              <a:t>über 18 Jahre alt sein </a:t>
            </a:r>
            <a:endParaRPr lang="de-DE" altLang="de-DE" dirty="0" smtClean="0"/>
          </a:p>
          <a:p>
            <a:pPr marL="0" indent="0">
              <a:buNone/>
            </a:pPr>
            <a:endParaRPr lang="de-DE" altLang="de-DE" dirty="0" smtClean="0"/>
          </a:p>
          <a:p>
            <a:pPr marL="0" indent="0">
              <a:buNone/>
            </a:pPr>
            <a:r>
              <a:rPr lang="de-DE" altLang="de-DE" dirty="0" smtClean="0"/>
              <a:t>		und </a:t>
            </a:r>
          </a:p>
          <a:p>
            <a:pPr marL="0" indent="0">
              <a:buNone/>
            </a:pPr>
            <a:endParaRPr lang="de-DE" altLang="de-DE" dirty="0"/>
          </a:p>
          <a:p>
            <a:r>
              <a:rPr lang="de-DE" altLang="de-DE" dirty="0"/>
              <a:t>vor Beginn des Programms mindestens ein Studienjahr bzw. zwei Semester absolviert haben.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 für Bewerbung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713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altLang="de-DE" dirty="0" smtClean="0"/>
              <a:t>Bewerbungsformular </a:t>
            </a:r>
            <a:r>
              <a:rPr lang="de-DE" altLang="de-DE" dirty="0"/>
              <a:t>(</a:t>
            </a:r>
            <a:r>
              <a:rPr lang="de-DE" altLang="de-DE" dirty="0" err="1"/>
              <a:t>Application</a:t>
            </a:r>
            <a:r>
              <a:rPr lang="de-DE" altLang="de-DE" dirty="0"/>
              <a:t> Form)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 smtClean="0"/>
              <a:t>Motivationsschreiben </a:t>
            </a:r>
            <a:r>
              <a:rPr lang="de-DE" altLang="de-DE" dirty="0"/>
              <a:t>(Statement of </a:t>
            </a:r>
            <a:r>
              <a:rPr lang="de-DE" altLang="de-DE" dirty="0" err="1" smtClean="0"/>
              <a:t>Purpose</a:t>
            </a:r>
            <a:r>
              <a:rPr lang="de-DE" alt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 smtClean="0"/>
              <a:t>Empfehlungsschreiben (</a:t>
            </a:r>
            <a:r>
              <a:rPr lang="de-DE" altLang="de-DE" dirty="0" err="1" smtClean="0"/>
              <a:t>Recommendation</a:t>
            </a:r>
            <a:r>
              <a:rPr lang="de-DE" altLang="de-DE" dirty="0" smtClean="0"/>
              <a:t> Letter)</a:t>
            </a:r>
            <a:endParaRPr lang="de-DE" altLang="de-DE" dirty="0"/>
          </a:p>
          <a:p>
            <a:pPr marL="457200" indent="-457200">
              <a:buFont typeface="+mj-lt"/>
              <a:buAutoNum type="arabicPeriod"/>
            </a:pPr>
            <a:r>
              <a:rPr lang="de-DE" altLang="de-DE" dirty="0"/>
              <a:t>Leistungsnachweis (</a:t>
            </a:r>
            <a:r>
              <a:rPr lang="de-DE" altLang="de-DE" dirty="0" err="1"/>
              <a:t>Transcript</a:t>
            </a:r>
            <a:r>
              <a:rPr lang="de-DE" altLang="de-DE" dirty="0"/>
              <a:t> of Grades)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/>
              <a:t>Englischnachweis (Proof of </a:t>
            </a:r>
            <a:r>
              <a:rPr lang="de-DE" altLang="de-DE" dirty="0" err="1"/>
              <a:t>Proficiency</a:t>
            </a:r>
            <a:r>
              <a:rPr lang="de-DE" altLang="de-DE" dirty="0"/>
              <a:t> in English)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/>
              <a:t>Zwei Passfotos (Passport-size </a:t>
            </a:r>
            <a:r>
              <a:rPr lang="de-DE" altLang="de-DE" dirty="0" err="1"/>
              <a:t>Photos</a:t>
            </a:r>
            <a:r>
              <a:rPr lang="de-DE" altLang="de-DE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altLang="de-DE" dirty="0"/>
              <a:t>Anzahlung (</a:t>
            </a:r>
            <a:r>
              <a:rPr lang="de-DE" altLang="de-DE" dirty="0" err="1"/>
              <a:t>Deposit</a:t>
            </a:r>
            <a:r>
              <a:rPr lang="de-DE" altLang="de-D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altLang="de-DE" dirty="0"/>
          </a:p>
          <a:p>
            <a:pPr marL="0" indent="0">
              <a:buNone/>
            </a:pPr>
            <a:r>
              <a:rPr lang="de-DE" b="1" dirty="0" err="1"/>
              <a:t>Application</a:t>
            </a:r>
            <a:r>
              <a:rPr lang="de-DE" b="1" dirty="0"/>
              <a:t> Deadline: April 30, </a:t>
            </a:r>
            <a:r>
              <a:rPr lang="de-DE" b="1" dirty="0" smtClean="0"/>
              <a:t>2023</a:t>
            </a:r>
            <a:endParaRPr lang="de-DE" altLang="de-DE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Bewerbungsunterlagen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882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altLang="de-DE" b="1" dirty="0"/>
              <a:t>Bewerbungsformular</a:t>
            </a:r>
            <a:r>
              <a:rPr lang="de-DE" altLang="de-DE" dirty="0"/>
              <a:t>, </a:t>
            </a:r>
            <a:r>
              <a:rPr lang="de-DE" altLang="de-DE" b="1" dirty="0"/>
              <a:t>Leistungsnachweis</a:t>
            </a:r>
            <a:r>
              <a:rPr lang="de-DE" altLang="de-DE" dirty="0"/>
              <a:t> und </a:t>
            </a:r>
            <a:r>
              <a:rPr lang="de-DE" altLang="de-DE" b="1" dirty="0" smtClean="0"/>
              <a:t>Empfehlungsschreiben--</a:t>
            </a:r>
            <a:r>
              <a:rPr lang="de-DE" altLang="de-DE" dirty="0" smtClean="0"/>
              <a:t>müssen </a:t>
            </a:r>
            <a:r>
              <a:rPr lang="de-DE" altLang="de-DE" dirty="0"/>
              <a:t>im Original abgegeben werden. </a:t>
            </a:r>
            <a:endParaRPr lang="de-DE" altLang="de-DE" dirty="0" smtClean="0"/>
          </a:p>
          <a:p>
            <a:pPr indent="0">
              <a:buNone/>
            </a:pPr>
            <a:r>
              <a:rPr lang="de-DE" altLang="de-DE" sz="1800" dirty="0" smtClean="0"/>
              <a:t>Alle </a:t>
            </a:r>
            <a:r>
              <a:rPr lang="de-DE" altLang="de-DE" sz="1800" dirty="0"/>
              <a:t>restlichen </a:t>
            </a:r>
            <a:r>
              <a:rPr lang="de-DE" altLang="de-DE" sz="1800" dirty="0" smtClean="0"/>
              <a:t>Unterlagen können </a:t>
            </a:r>
            <a:r>
              <a:rPr lang="de-DE" altLang="de-DE" sz="1800" dirty="0"/>
              <a:t>Kopien sein.</a:t>
            </a:r>
          </a:p>
          <a:p>
            <a:pPr indent="0">
              <a:buNone/>
            </a:pPr>
            <a:endParaRPr lang="de-DE" altLang="de-DE" sz="1800" dirty="0"/>
          </a:p>
          <a:p>
            <a:pPr indent="0">
              <a:buNone/>
            </a:pPr>
            <a:r>
              <a:rPr lang="de-DE" altLang="de-DE" dirty="0"/>
              <a:t>Alle Bewerbungsunterlagen müssen per Post an das Büro der SHS gesendet werden (oder persönlich vorbeigebracht werden).</a:t>
            </a:r>
          </a:p>
          <a:p>
            <a:pPr indent="0">
              <a:buNone/>
            </a:pPr>
            <a:endParaRPr lang="de-DE" alt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Einreichen der Bewerbung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673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/>
              <a:t>Die SHS vergibt jährlich eine limitierte Anzahl von Teilstipendien an Stipendienbewerber/innen.</a:t>
            </a:r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/>
              <a:t>Die Teilstipendien betragen je nach finanzieller Situation des Bewerbers zwischen € </a:t>
            </a:r>
            <a:r>
              <a:rPr lang="de-DE" altLang="de-DE" dirty="0" smtClean="0"/>
              <a:t>1.000</a:t>
            </a:r>
            <a:r>
              <a:rPr lang="de-DE" altLang="de-DE" dirty="0"/>
              <a:t>,-- und € </a:t>
            </a:r>
            <a:r>
              <a:rPr lang="de-DE" altLang="de-DE" dirty="0" smtClean="0"/>
              <a:t>2.600</a:t>
            </a:r>
            <a:r>
              <a:rPr lang="de-DE" altLang="de-DE" dirty="0"/>
              <a:t>,--. </a:t>
            </a:r>
            <a:endParaRPr lang="de-DE" altLang="de-DE" dirty="0" smtClean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 smtClean="0"/>
              <a:t>In bestimmen Fällen auch höhere Stipendien möglich.</a:t>
            </a:r>
            <a:endParaRPr lang="de-DE" altLang="de-DE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Stipendien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494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70 </a:t>
            </a:r>
            <a:r>
              <a:rPr lang="en-US" dirty="0"/>
              <a:t>years of experience</a:t>
            </a:r>
            <a:endParaRPr lang="de-AT" dirty="0"/>
          </a:p>
          <a:p>
            <a:pPr lvl="0"/>
            <a:r>
              <a:rPr lang="en-US" dirty="0" smtClean="0"/>
              <a:t>Enjoy </a:t>
            </a:r>
            <a:r>
              <a:rPr lang="en-US" dirty="0"/>
              <a:t>four weeks of European Studies and cultural exchange</a:t>
            </a:r>
            <a:endParaRPr lang="de-AT" dirty="0"/>
          </a:p>
          <a:p>
            <a:pPr lvl="0"/>
            <a:r>
              <a:rPr lang="en-US" dirty="0"/>
              <a:t>Choose from courses in law, politics, economics, history, cultural studies and German</a:t>
            </a:r>
            <a:endParaRPr lang="de-AT" dirty="0"/>
          </a:p>
          <a:p>
            <a:pPr lvl="0"/>
            <a:r>
              <a:rPr lang="en-US" dirty="0"/>
              <a:t>Meet students from all over the world</a:t>
            </a:r>
            <a:endParaRPr lang="de-AT" dirty="0"/>
          </a:p>
          <a:p>
            <a:pPr lvl="0"/>
            <a:r>
              <a:rPr lang="en-US" dirty="0"/>
              <a:t>Experience campus life on a lake shore, against a breathtaking mountain backdrop</a:t>
            </a:r>
            <a:endParaRPr lang="de-AT" dirty="0"/>
          </a:p>
          <a:p>
            <a:pPr lvl="0"/>
            <a:r>
              <a:rPr lang="en-US" dirty="0"/>
              <a:t>Live and study with </a:t>
            </a:r>
            <a:r>
              <a:rPr lang="en-US" dirty="0" smtClean="0"/>
              <a:t>around 100 </a:t>
            </a:r>
            <a:r>
              <a:rPr lang="en-US" dirty="0"/>
              <a:t>students and 16 professors - from up to </a:t>
            </a:r>
            <a:r>
              <a:rPr lang="en-US" dirty="0" smtClean="0"/>
              <a:t>30 </a:t>
            </a:r>
            <a:r>
              <a:rPr lang="en-US" dirty="0"/>
              <a:t>nations</a:t>
            </a:r>
            <a:endParaRPr lang="de-AT" dirty="0"/>
          </a:p>
          <a:p>
            <a:pPr lvl="0"/>
            <a:r>
              <a:rPr lang="en-US" dirty="0"/>
              <a:t>Take part in sports, excursions, and cultural </a:t>
            </a:r>
            <a:r>
              <a:rPr lang="en-US" dirty="0" smtClean="0"/>
              <a:t>events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Why should I participate?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3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Gute akademische Leistungen</a:t>
            </a:r>
          </a:p>
          <a:p>
            <a:pPr>
              <a:buNone/>
            </a:pPr>
            <a:r>
              <a:rPr lang="de-DE" altLang="de-DE" dirty="0"/>
              <a:t>	Beurteilung erfolgt mit Hilfe von </a:t>
            </a:r>
            <a:endParaRPr lang="de-DE" altLang="de-DE" dirty="0" smtClean="0"/>
          </a:p>
          <a:p>
            <a:pPr algn="ctr">
              <a:buNone/>
            </a:pPr>
            <a:r>
              <a:rPr lang="de-DE" altLang="de-DE" sz="2000" b="1" dirty="0" smtClean="0"/>
              <a:t>Leistungsnachweis</a:t>
            </a:r>
            <a:r>
              <a:rPr lang="de-DE" altLang="de-DE" sz="2000" dirty="0"/>
              <a:t>, </a:t>
            </a:r>
            <a:r>
              <a:rPr lang="de-DE" altLang="de-DE" sz="2000" b="1" dirty="0"/>
              <a:t>Motivationsschreiben</a:t>
            </a:r>
            <a:r>
              <a:rPr lang="de-DE" altLang="de-DE" sz="2000" dirty="0"/>
              <a:t> und </a:t>
            </a:r>
            <a:r>
              <a:rPr lang="de-DE" altLang="de-DE" sz="2000" b="1" dirty="0"/>
              <a:t>Empfehlungsschreiben</a:t>
            </a:r>
          </a:p>
          <a:p>
            <a:pPr>
              <a:buNone/>
            </a:pPr>
            <a:endParaRPr lang="de-DE" altLang="de-DE" dirty="0"/>
          </a:p>
          <a:p>
            <a:r>
              <a:rPr lang="de-DE" altLang="de-DE" dirty="0"/>
              <a:t>Finanzielle Bedürftigkeit</a:t>
            </a:r>
          </a:p>
          <a:p>
            <a:pPr>
              <a:buNone/>
            </a:pPr>
            <a:r>
              <a:rPr lang="de-DE" altLang="de-DE" dirty="0"/>
              <a:t>	Beurteilung erfolgt mit Hilfe der Nachweise über das </a:t>
            </a:r>
            <a:r>
              <a:rPr lang="de-DE" altLang="de-DE" dirty="0" smtClean="0"/>
              <a:t>Familieneinkommen</a:t>
            </a:r>
            <a:endParaRPr lang="de-DE" alt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Stipendienvorausetzungen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469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e-DE" altLang="de-DE" dirty="0"/>
              <a:t>Studienrichtung/Motivationsgründe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e-DE" altLang="de-DE" dirty="0" smtClean="0"/>
              <a:t>Bewerbungsformular für </a:t>
            </a:r>
            <a:r>
              <a:rPr lang="de-DE" altLang="de-DE" dirty="0"/>
              <a:t>finanzielle Unterstützung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e-DE" altLang="de-DE" dirty="0"/>
              <a:t>Einkommensnachweise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e-DE" altLang="de-DE" dirty="0"/>
              <a:t>Bewerbungsunterlagen (1 - 6)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e-DE" altLang="de-DE" dirty="0"/>
              <a:t>Keine </a:t>
            </a:r>
            <a:r>
              <a:rPr lang="de-DE" altLang="de-DE" dirty="0" smtClean="0"/>
              <a:t>Anzahlung</a:t>
            </a:r>
            <a:endParaRPr lang="de-DE" altLang="de-DE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de-DE" altLang="de-DE" dirty="0" smtClean="0"/>
              <a:t>Bewerbungsfrist endet </a:t>
            </a:r>
            <a:r>
              <a:rPr lang="de-DE" altLang="de-DE" dirty="0"/>
              <a:t>am </a:t>
            </a:r>
            <a:r>
              <a:rPr lang="de-DE" altLang="de-DE" b="1" dirty="0" smtClean="0"/>
              <a:t>28. </a:t>
            </a:r>
            <a:r>
              <a:rPr lang="de-DE" altLang="de-DE" b="1" dirty="0"/>
              <a:t>Februar </a:t>
            </a:r>
            <a:r>
              <a:rPr lang="de-DE" altLang="de-DE" b="1" dirty="0" smtClean="0"/>
              <a:t>2023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de-DE" altLang="de-DE" b="1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de-DE" altLang="de-DE" b="1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Stipendienbewerbungen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324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Kosten</a:t>
            </a:r>
            <a:r>
              <a:rPr lang="en-US" sz="2000" dirty="0" smtClean="0"/>
              <a:t> für die AAA 2023 </a:t>
            </a:r>
            <a:r>
              <a:rPr lang="en-US" sz="2000" dirty="0" err="1" smtClean="0"/>
              <a:t>betragen</a:t>
            </a:r>
            <a:r>
              <a:rPr lang="en-US" sz="2000" dirty="0" smtClean="0"/>
              <a:t> </a:t>
            </a:r>
            <a:r>
              <a:rPr lang="en-US" sz="2000" b="1" dirty="0" smtClean="0"/>
              <a:t>€ 1.480,-- </a:t>
            </a:r>
            <a:r>
              <a:rPr lang="en-US" sz="2000" dirty="0" smtClean="0"/>
              <a:t>und </a:t>
            </a:r>
            <a:r>
              <a:rPr lang="en-US" sz="2000" dirty="0" err="1" smtClean="0"/>
              <a:t>inkludieren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Registrierung</a:t>
            </a:r>
            <a:endParaRPr lang="en-US" sz="2000" dirty="0" smtClean="0"/>
          </a:p>
          <a:p>
            <a:r>
              <a:rPr lang="en-US" sz="2000" dirty="0" err="1" smtClean="0"/>
              <a:t>Kursgebühr</a:t>
            </a:r>
            <a:r>
              <a:rPr lang="en-US" sz="2000" dirty="0" smtClean="0"/>
              <a:t> und </a:t>
            </a:r>
            <a:r>
              <a:rPr lang="en-US" sz="2000" dirty="0" err="1" smtClean="0"/>
              <a:t>Unterrichtsmaterial</a:t>
            </a:r>
            <a:endParaRPr lang="en-US" sz="2000" dirty="0" smtClean="0"/>
          </a:p>
          <a:p>
            <a:r>
              <a:rPr lang="en-US" sz="2000" dirty="0" smtClean="0"/>
              <a:t>Sport- und </a:t>
            </a:r>
            <a:r>
              <a:rPr lang="en-US" sz="2000" dirty="0" err="1" smtClean="0"/>
              <a:t>Freizeitaktivitäten</a:t>
            </a:r>
            <a:r>
              <a:rPr lang="en-US" sz="2000" dirty="0" smtClean="0"/>
              <a:t> (</a:t>
            </a:r>
            <a:r>
              <a:rPr lang="en-US" sz="2000" dirty="0" err="1" smtClean="0"/>
              <a:t>inklusive</a:t>
            </a:r>
            <a:r>
              <a:rPr lang="en-US" sz="2000" dirty="0" smtClean="0"/>
              <a:t> Beach Volleyball- und </a:t>
            </a:r>
            <a:r>
              <a:rPr lang="en-US" sz="2000" dirty="0" err="1" smtClean="0"/>
              <a:t>Windsurfkurs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Exkursionen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Die </a:t>
            </a:r>
            <a:r>
              <a:rPr lang="en-US" sz="2000" dirty="0" err="1" smtClean="0"/>
              <a:t>zusätzliche</a:t>
            </a:r>
            <a:r>
              <a:rPr lang="en-US" sz="2000" dirty="0" smtClean="0"/>
              <a:t> </a:t>
            </a:r>
            <a:r>
              <a:rPr lang="en-US" sz="2000" dirty="0" err="1" smtClean="0"/>
              <a:t>Gebühr</a:t>
            </a:r>
            <a:r>
              <a:rPr lang="en-US" sz="2000" dirty="0" smtClean="0"/>
              <a:t> für </a:t>
            </a:r>
            <a:r>
              <a:rPr lang="en-US" sz="2000" dirty="0" err="1"/>
              <a:t>U</a:t>
            </a:r>
            <a:r>
              <a:rPr lang="en-US" sz="2000" dirty="0" err="1" smtClean="0"/>
              <a:t>nterkunft</a:t>
            </a:r>
            <a:r>
              <a:rPr lang="en-US" sz="2000" dirty="0" smtClean="0"/>
              <a:t> und </a:t>
            </a:r>
            <a:r>
              <a:rPr lang="en-US" sz="2000" dirty="0" err="1" smtClean="0"/>
              <a:t>Verpflegung</a:t>
            </a:r>
            <a:r>
              <a:rPr lang="en-US" sz="2000" dirty="0" smtClean="0"/>
              <a:t> (</a:t>
            </a:r>
            <a:r>
              <a:rPr lang="en-US" sz="2000" dirty="0" err="1" smtClean="0"/>
              <a:t>Vollpension</a:t>
            </a:r>
            <a:r>
              <a:rPr lang="en-US" sz="2000" dirty="0" smtClean="0"/>
              <a:t>) am Campus </a:t>
            </a:r>
            <a:r>
              <a:rPr lang="en-US" sz="2000" dirty="0" err="1" smtClean="0"/>
              <a:t>beträgt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Einzelzimmer</a:t>
            </a:r>
            <a:r>
              <a:rPr lang="en-US" sz="2000" dirty="0" smtClean="0"/>
              <a:t>: </a:t>
            </a:r>
            <a:r>
              <a:rPr lang="en-US" sz="2000" b="1" dirty="0"/>
              <a:t>€ </a:t>
            </a:r>
            <a:r>
              <a:rPr lang="en-US" sz="2000" b="1" dirty="0" smtClean="0"/>
              <a:t>947.00</a:t>
            </a:r>
          </a:p>
          <a:p>
            <a:r>
              <a:rPr lang="en-US" sz="2000" dirty="0" err="1" smtClean="0"/>
              <a:t>Doppelzimmer</a:t>
            </a:r>
            <a:r>
              <a:rPr lang="en-US" sz="2000" dirty="0" smtClean="0"/>
              <a:t>:</a:t>
            </a:r>
            <a:r>
              <a:rPr lang="en-US" sz="2000" b="1" dirty="0" smtClean="0"/>
              <a:t> € </a:t>
            </a:r>
            <a:r>
              <a:rPr lang="de-DE" sz="2000" b="1" dirty="0"/>
              <a:t> 784.60 </a:t>
            </a:r>
            <a:endParaRPr lang="de-AT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5D6C-98F8-4562-B7D6-72E0C9167C15}" type="datetime4">
              <a:rPr lang="en-US" smtClean="0"/>
              <a:t>December 12, 2022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Sommerhochschule of the University of Vienna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05A5AE1F-4813-4D0A-B870-8FB3219A412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 für 2-wöchige Austrian Arbitration Academy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38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Univ.-Prof. Dr. Franz-Stefan </a:t>
            </a:r>
            <a:r>
              <a:rPr lang="de-DE" dirty="0" err="1"/>
              <a:t>Meissel</a:t>
            </a:r>
            <a:r>
              <a:rPr lang="de-DE" dirty="0"/>
              <a:t>, </a:t>
            </a:r>
            <a:r>
              <a:rPr lang="de-DE" dirty="0" smtClean="0"/>
              <a:t>Direktor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Mag. Verena Bauer, </a:t>
            </a:r>
            <a:r>
              <a:rPr lang="de-DE" dirty="0" smtClean="0"/>
              <a:t>Programmkoordinatorin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/>
              <a:t>Lauren Wagner, BA, Programmkoordinatorin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AT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/>
              <a:t>Innovationszentrum Universität Wien - Sommerhochschule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University Campus, </a:t>
            </a:r>
            <a:r>
              <a:rPr lang="en-US" dirty="0" err="1"/>
              <a:t>Alser</a:t>
            </a:r>
            <a:r>
              <a:rPr lang="en-US" dirty="0"/>
              <a:t> </a:t>
            </a:r>
            <a:r>
              <a:rPr lang="en-US" dirty="0" err="1" smtClean="0"/>
              <a:t>Straße</a:t>
            </a:r>
            <a:r>
              <a:rPr lang="en-US" dirty="0" smtClean="0"/>
              <a:t> </a:t>
            </a:r>
            <a:r>
              <a:rPr lang="en-US" dirty="0"/>
              <a:t>4/Hof </a:t>
            </a:r>
            <a:r>
              <a:rPr lang="en-US" dirty="0" smtClean="0"/>
              <a:t>1/</a:t>
            </a:r>
            <a:r>
              <a:rPr lang="en-US" dirty="0" err="1" smtClean="0"/>
              <a:t>Tür</a:t>
            </a:r>
            <a:r>
              <a:rPr lang="en-US" dirty="0" smtClean="0"/>
              <a:t> </a:t>
            </a:r>
            <a:r>
              <a:rPr lang="en-US" dirty="0"/>
              <a:t>1.16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1090 Wien, </a:t>
            </a:r>
            <a:r>
              <a:rPr lang="en-US" dirty="0" smtClean="0"/>
              <a:t>Österreich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Tel.: +43-1-4277-24131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Email: sommerhochschule@univie.ac.at</a:t>
            </a:r>
            <a:endParaRPr lang="de-A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shs.univie.ac.at</a:t>
            </a:r>
            <a:endParaRPr lang="de-AT" dirty="0"/>
          </a:p>
          <a:p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69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Alumni</a:t>
            </a:r>
            <a:endParaRPr lang="de-AT" altLang="de-DE" sz="2215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i="1" dirty="0" err="1" smtClean="0"/>
              <a:t>We</a:t>
            </a:r>
            <a:r>
              <a:rPr lang="de-DE" i="1" dirty="0" smtClean="0"/>
              <a:t> </a:t>
            </a:r>
            <a:r>
              <a:rPr lang="de-DE" i="1" dirty="0" err="1" smtClean="0"/>
              <a:t>are</a:t>
            </a:r>
            <a:r>
              <a:rPr lang="de-DE" i="1" dirty="0" smtClean="0"/>
              <a:t> </a:t>
            </a:r>
            <a:r>
              <a:rPr lang="de-DE" i="1" dirty="0" err="1" smtClean="0"/>
              <a:t>extremely</a:t>
            </a:r>
            <a:r>
              <a:rPr lang="de-DE" i="1" dirty="0" smtClean="0"/>
              <a:t> </a:t>
            </a:r>
            <a:r>
              <a:rPr lang="de-DE" i="1" dirty="0" err="1" smtClean="0"/>
              <a:t>proud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our</a:t>
            </a:r>
            <a:r>
              <a:rPr lang="de-DE" i="1" dirty="0" smtClean="0"/>
              <a:t> </a:t>
            </a:r>
            <a:r>
              <a:rPr lang="de-DE" i="1" dirty="0" err="1" smtClean="0"/>
              <a:t>illustrious</a:t>
            </a:r>
            <a:r>
              <a:rPr lang="de-DE" i="1" dirty="0" smtClean="0"/>
              <a:t> Alumni</a:t>
            </a:r>
          </a:p>
          <a:p>
            <a:pPr marL="0" indent="0">
              <a:buNone/>
              <a:defRPr/>
            </a:pPr>
            <a:endParaRPr lang="de-DE" i="1" dirty="0" smtClean="0"/>
          </a:p>
          <a:p>
            <a:pPr>
              <a:buFont typeface="Arial" charset="0"/>
              <a:buChar char="•"/>
              <a:defRPr/>
            </a:pPr>
            <a:r>
              <a:rPr lang="de-DE" dirty="0" smtClean="0"/>
              <a:t>Außenminister und Regierungsmitglieder</a:t>
            </a:r>
          </a:p>
          <a:p>
            <a:pPr>
              <a:buFont typeface="Arial" charset="0"/>
              <a:buChar char="•"/>
              <a:defRPr/>
            </a:pPr>
            <a:r>
              <a:rPr lang="de-DE" dirty="0" err="1" smtClean="0"/>
              <a:t>ManagerInnen</a:t>
            </a:r>
            <a:r>
              <a:rPr lang="de-DE" dirty="0" smtClean="0"/>
              <a:t>, </a:t>
            </a:r>
            <a:r>
              <a:rPr lang="de-DE" dirty="0" err="1" smtClean="0"/>
              <a:t>AnwältInnen</a:t>
            </a:r>
            <a:r>
              <a:rPr lang="de-DE" dirty="0" smtClean="0"/>
              <a:t>, </a:t>
            </a:r>
            <a:r>
              <a:rPr lang="de-DE" dirty="0" err="1" smtClean="0"/>
              <a:t>Consulter</a:t>
            </a:r>
            <a:r>
              <a:rPr lang="de-DE" dirty="0" smtClean="0"/>
              <a:t>, PR-</a:t>
            </a:r>
            <a:r>
              <a:rPr lang="de-DE" dirty="0" err="1" smtClean="0"/>
              <a:t>ExpertInnen</a:t>
            </a:r>
            <a:r>
              <a:rPr lang="de-DE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de-DE" dirty="0" smtClean="0"/>
              <a:t>Spitzendiplomaten</a:t>
            </a:r>
          </a:p>
          <a:p>
            <a:pPr>
              <a:buFont typeface="Arial" charset="0"/>
              <a:buChar char="•"/>
              <a:defRPr/>
            </a:pPr>
            <a:r>
              <a:rPr lang="de-DE" dirty="0" smtClean="0"/>
              <a:t>Höchstrichter</a:t>
            </a:r>
          </a:p>
          <a:p>
            <a:pPr>
              <a:buFont typeface="Arial" charset="0"/>
              <a:buChar char="•"/>
              <a:defRPr/>
            </a:pPr>
            <a:r>
              <a:rPr lang="de-DE" dirty="0" err="1" smtClean="0"/>
              <a:t>KünstlerInnen</a:t>
            </a:r>
            <a:endParaRPr lang="de-DE" dirty="0" smtClean="0"/>
          </a:p>
          <a:p>
            <a:pPr>
              <a:buFont typeface="Arial" charset="0"/>
              <a:buChar char="•"/>
              <a:defRPr/>
            </a:pPr>
            <a:r>
              <a:rPr lang="de-DE" dirty="0" smtClean="0"/>
              <a:t>Uni-</a:t>
            </a:r>
            <a:r>
              <a:rPr lang="de-DE" dirty="0" err="1" smtClean="0"/>
              <a:t>ProfessorInnen</a:t>
            </a:r>
            <a:r>
              <a:rPr lang="de-DE" dirty="0" smtClean="0"/>
              <a:t> </a:t>
            </a:r>
          </a:p>
          <a:p>
            <a:pPr marL="0" indent="0" algn="ctr">
              <a:buNone/>
              <a:defRPr/>
            </a:pPr>
            <a:r>
              <a:rPr lang="de-DE" dirty="0" smtClean="0"/>
              <a:t>... </a:t>
            </a: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hem</a:t>
            </a:r>
            <a:r>
              <a:rPr lang="de-DE" dirty="0" smtClean="0"/>
              <a:t>!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Strobl!</a:t>
            </a:r>
          </a:p>
          <a:p>
            <a:pPr>
              <a:buFont typeface="Arial" charset="0"/>
              <a:buChar char="•"/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579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99697" y="1378115"/>
            <a:ext cx="8368811" cy="1055077"/>
          </a:xfrm>
        </p:spPr>
        <p:txBody>
          <a:bodyPr/>
          <a:lstStyle/>
          <a:p>
            <a:pPr algn="l" eaLnBrk="1" hangingPunct="1"/>
            <a: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  <a:t/>
            </a:r>
            <a:b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</a:br>
            <a:r>
              <a:rPr lang="de-DE" altLang="de-DE" dirty="0" err="1" smtClean="0">
                <a:solidFill>
                  <a:srgbClr val="FFFFFF"/>
                </a:solidFill>
                <a:latin typeface="Myriad Pro" pitchFamily="34" charset="0"/>
              </a:rPr>
              <a:t>univie</a:t>
            </a:r>
            <a: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  <a:t>: summer </a:t>
            </a:r>
            <a:r>
              <a:rPr lang="de-DE" altLang="de-DE" dirty="0" err="1" smtClean="0">
                <a:solidFill>
                  <a:srgbClr val="FFFFFF"/>
                </a:solidFill>
                <a:latin typeface="Myriad Pro" pitchFamily="34" charset="0"/>
              </a:rPr>
              <a:t>school</a:t>
            </a:r>
            <a: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  <a:t/>
            </a:r>
            <a:b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</a:br>
            <a: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  <a:t/>
            </a:r>
            <a:b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</a:br>
            <a:r>
              <a:rPr lang="de-DE" altLang="de-DE" dirty="0">
                <a:solidFill>
                  <a:srgbClr val="FFFFFF"/>
                </a:solidFill>
                <a:latin typeface="Myriad Pro" pitchFamily="34" charset="0"/>
              </a:rPr>
              <a:t/>
            </a:r>
            <a:br>
              <a:rPr lang="de-DE" altLang="de-DE" dirty="0">
                <a:solidFill>
                  <a:srgbClr val="FFFFFF"/>
                </a:solidFill>
                <a:latin typeface="Myriad Pro" pitchFamily="34" charset="0"/>
              </a:rPr>
            </a:br>
            <a: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  <a:t/>
            </a:r>
            <a:br>
              <a:rPr lang="de-DE" altLang="de-DE" dirty="0" smtClean="0">
                <a:solidFill>
                  <a:srgbClr val="FFFFFF"/>
                </a:solidFill>
                <a:latin typeface="Myriad Pro" pitchFamily="34" charset="0"/>
              </a:rPr>
            </a:br>
            <a:r>
              <a:rPr lang="de-DE" altLang="de-DE" sz="3692" dirty="0" smtClean="0">
                <a:latin typeface="Myriad Pro" pitchFamily="34" charset="0"/>
              </a:rPr>
              <a:t>International </a:t>
            </a:r>
            <a:r>
              <a:rPr lang="de-DE" altLang="de-DE" sz="3692" dirty="0" err="1">
                <a:latin typeface="Myriad Pro" pitchFamily="34" charset="0"/>
              </a:rPr>
              <a:t>and</a:t>
            </a:r>
            <a:r>
              <a:rPr lang="de-DE" altLang="de-DE" sz="3692" dirty="0">
                <a:latin typeface="Myriad Pro" pitchFamily="34" charset="0"/>
              </a:rPr>
              <a:t> European Studies </a:t>
            </a:r>
            <a:r>
              <a:rPr lang="de-DE" altLang="de-DE" sz="3692" dirty="0" smtClean="0">
                <a:latin typeface="Myriad Pro" pitchFamily="34" charset="0"/>
              </a:rPr>
              <a:t>2023</a:t>
            </a:r>
            <a:r>
              <a:rPr lang="de-DE" altLang="de-DE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de-DE" altLang="de-DE" dirty="0" smtClean="0">
                <a:solidFill>
                  <a:schemeClr val="tx1"/>
                </a:solidFill>
                <a:latin typeface="Myriad Pro" pitchFamily="34" charset="0"/>
              </a:rPr>
            </a:br>
            <a:endParaRPr lang="de-DE" altLang="de-DE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>
          <a:xfrm>
            <a:off x="499697" y="2373923"/>
            <a:ext cx="8229600" cy="3429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585" dirty="0">
                <a:solidFill>
                  <a:schemeClr val="accent1"/>
                </a:solidFill>
                <a:latin typeface="+mj-lt"/>
              </a:rPr>
              <a:t>Strobl/Wolfgangsee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585" dirty="0" err="1">
                <a:solidFill>
                  <a:schemeClr val="accent1"/>
                </a:solidFill>
                <a:latin typeface="+mj-lt"/>
              </a:rPr>
              <a:t>July</a:t>
            </a:r>
            <a:r>
              <a:rPr lang="de-DE" altLang="de-DE" sz="2585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altLang="de-DE" sz="2585" dirty="0" smtClean="0">
                <a:solidFill>
                  <a:schemeClr val="accent1"/>
                </a:solidFill>
                <a:latin typeface="+mj-lt"/>
              </a:rPr>
              <a:t>15 </a:t>
            </a:r>
            <a:r>
              <a:rPr lang="de-DE" altLang="de-DE" sz="2585" dirty="0">
                <a:solidFill>
                  <a:schemeClr val="accent1"/>
                </a:solidFill>
                <a:latin typeface="+mj-lt"/>
              </a:rPr>
              <a:t>– August </a:t>
            </a:r>
            <a:r>
              <a:rPr lang="de-DE" altLang="de-DE" sz="2585" dirty="0" smtClean="0">
                <a:solidFill>
                  <a:schemeClr val="accent1"/>
                </a:solidFill>
                <a:latin typeface="+mj-lt"/>
              </a:rPr>
              <a:t>12, 2023</a:t>
            </a:r>
            <a:endParaRPr lang="de-DE" altLang="de-DE" sz="2585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de-DE" altLang="de-DE" sz="2585" b="1" i="1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585" b="1" dirty="0">
                <a:solidFill>
                  <a:schemeClr val="accent1"/>
                </a:solidFill>
                <a:latin typeface="+mj-lt"/>
              </a:rPr>
              <a:t>European Studies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585" b="1" dirty="0">
                <a:solidFill>
                  <a:schemeClr val="accent1"/>
                </a:solidFill>
                <a:latin typeface="+mj-lt"/>
              </a:rPr>
              <a:t>Austrian Arbitration Academy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585" b="1" dirty="0">
                <a:solidFill>
                  <a:schemeClr val="accent1"/>
                </a:solidFill>
                <a:latin typeface="+mj-lt"/>
              </a:rPr>
              <a:t>&amp; German Language Courses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de-DE" altLang="de-DE" sz="2585" dirty="0">
                <a:solidFill>
                  <a:schemeClr val="accent1"/>
                </a:solidFill>
                <a:latin typeface="+mj-lt"/>
              </a:rPr>
              <a:t>in an </a:t>
            </a:r>
            <a:r>
              <a:rPr lang="de-DE" altLang="de-DE" sz="2585" dirty="0" err="1">
                <a:solidFill>
                  <a:schemeClr val="accent1"/>
                </a:solidFill>
                <a:latin typeface="+mj-lt"/>
              </a:rPr>
              <a:t>intercultural</a:t>
            </a:r>
            <a:r>
              <a:rPr lang="de-DE" altLang="de-DE" sz="2585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altLang="de-DE" sz="2585" dirty="0" err="1">
                <a:solidFill>
                  <a:schemeClr val="accent1"/>
                </a:solidFill>
                <a:latin typeface="+mj-lt"/>
              </a:rPr>
              <a:t>environment</a:t>
            </a:r>
            <a:endParaRPr lang="de-DE" altLang="de-DE" sz="2585" dirty="0">
              <a:solidFill>
                <a:schemeClr val="accent1"/>
              </a:solidFill>
              <a:latin typeface="+mj-lt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sz="2215" b="1" i="1" dirty="0">
              <a:latin typeface="Myriad Pro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sz="2585" i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2155" y="515393"/>
            <a:ext cx="3945573" cy="721289"/>
          </a:xfrm>
        </p:spPr>
        <p:txBody>
          <a:bodyPr/>
          <a:lstStyle/>
          <a:p>
            <a:r>
              <a:rPr lang="de-DE" dirty="0" smtClean="0"/>
              <a:t>Schedule</a:t>
            </a:r>
            <a:br>
              <a:rPr lang="de-DE" dirty="0" smtClean="0"/>
            </a:br>
            <a:r>
              <a:rPr lang="de-DE" sz="2000" b="0" dirty="0" err="1" smtClean="0"/>
              <a:t>July</a:t>
            </a:r>
            <a:r>
              <a:rPr lang="de-DE" sz="2000" b="0" dirty="0" smtClean="0"/>
              <a:t> 15 – August 12, 2023</a:t>
            </a:r>
            <a:endParaRPr lang="de-AT" sz="2000" b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8" y="1447038"/>
            <a:ext cx="4198620" cy="46405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8" y="1360170"/>
            <a:ext cx="419862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European Studies in </a:t>
            </a:r>
            <a:r>
              <a:rPr lang="de-DE" altLang="de-DE" dirty="0" smtClean="0"/>
              <a:t>englischer </a:t>
            </a:r>
            <a:r>
              <a:rPr lang="de-DE" altLang="de-DE" dirty="0"/>
              <a:t>Sprache</a:t>
            </a:r>
          </a:p>
          <a:p>
            <a:r>
              <a:rPr lang="de-DE" altLang="de-DE" dirty="0"/>
              <a:t>Internationales Renommee</a:t>
            </a:r>
          </a:p>
          <a:p>
            <a:r>
              <a:rPr lang="de-DE" altLang="de-DE" dirty="0"/>
              <a:t>Interdisziplinäres Kursangebot</a:t>
            </a:r>
          </a:p>
          <a:p>
            <a:r>
              <a:rPr lang="de-DE" altLang="de-DE" dirty="0"/>
              <a:t>SHS-</a:t>
            </a:r>
            <a:r>
              <a:rPr lang="de-DE" altLang="de-DE" dirty="0" err="1"/>
              <a:t>Diploma</a:t>
            </a:r>
            <a:r>
              <a:rPr lang="de-DE" altLang="de-DE" dirty="0"/>
              <a:t> in European Studies </a:t>
            </a:r>
          </a:p>
          <a:p>
            <a:r>
              <a:rPr lang="de-DE" altLang="de-DE" dirty="0"/>
              <a:t>Bis zu 16 ECTS-</a:t>
            </a:r>
            <a:r>
              <a:rPr lang="de-DE" altLang="de-DE" dirty="0" err="1"/>
              <a:t>Credits</a:t>
            </a:r>
            <a:r>
              <a:rPr lang="de-DE" altLang="de-DE" dirty="0"/>
              <a:t> in vier Wochen</a:t>
            </a:r>
          </a:p>
          <a:p>
            <a:r>
              <a:rPr lang="de-DE" altLang="de-DE" dirty="0"/>
              <a:t>Internationale Anrechenbarkeit</a:t>
            </a:r>
          </a:p>
          <a:p>
            <a:r>
              <a:rPr lang="de-DE" altLang="de-DE" dirty="0"/>
              <a:t>Interkultureller und sozialer Austausch</a:t>
            </a:r>
          </a:p>
          <a:p>
            <a:r>
              <a:rPr lang="de-DE" altLang="de-DE" dirty="0"/>
              <a:t>Networking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</a:t>
            </a:r>
            <a:r>
              <a:rPr lang="en-GB" dirty="0" err="1" smtClean="0"/>
              <a:t>bringt</a:t>
            </a:r>
            <a:r>
              <a:rPr lang="en-GB" dirty="0" smtClean="0"/>
              <a:t> </a:t>
            </a:r>
            <a:r>
              <a:rPr lang="en-GB" dirty="0" err="1" smtClean="0"/>
              <a:t>mir</a:t>
            </a:r>
            <a:r>
              <a:rPr lang="en-GB" dirty="0" smtClean="0"/>
              <a:t> </a:t>
            </a:r>
            <a:r>
              <a:rPr lang="en-GB" dirty="0" err="1" smtClean="0"/>
              <a:t>Strobl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2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Salzkammergut - Austria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Strobl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Lake Wolfgang</a:t>
            </a:r>
            <a:endParaRPr lang="de-AT" dirty="0"/>
          </a:p>
        </p:txBody>
      </p:sp>
      <p:pic>
        <p:nvPicPr>
          <p:cNvPr id="10" name="Bildplatzhalter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2290"/>
          <a:stretch>
            <a:fillRect/>
          </a:stretch>
        </p:blipFill>
        <p:spPr/>
      </p:pic>
      <p:pic>
        <p:nvPicPr>
          <p:cNvPr id="11" name="Bildplatzhalter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227" r="-121" b="-227"/>
          <a:stretch/>
        </p:blipFill>
        <p:spPr/>
      </p:pic>
    </p:spTree>
    <p:extLst>
      <p:ext uri="{BB962C8B-B14F-4D97-AF65-F5344CB8AC3E}">
        <p14:creationId xmlns:p14="http://schemas.microsoft.com/office/powerpoint/2010/main" val="19268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-227" r="12281" b="227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Campus</a:t>
            </a:r>
            <a:endParaRPr lang="de-AT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-227" r="15352" b="227"/>
          <a:stretch/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View of </a:t>
            </a:r>
            <a:r>
              <a:rPr lang="de-DE" dirty="0" err="1" smtClean="0"/>
              <a:t>campus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Cafeteria </a:t>
            </a:r>
            <a:r>
              <a:rPr lang="de-DE" dirty="0" err="1" smtClean="0"/>
              <a:t>building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64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Accommodation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Dining Hall</a:t>
            </a:r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Double </a:t>
            </a:r>
            <a:r>
              <a:rPr lang="de-DE" dirty="0" err="1" smtClean="0"/>
              <a:t>room</a:t>
            </a:r>
            <a:endParaRPr lang="de-AT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/>
          <a:stretch>
            <a:fillRect/>
          </a:stretch>
        </p:blipFill>
        <p:spPr/>
      </p:pic>
      <p:pic>
        <p:nvPicPr>
          <p:cNvPr id="11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11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35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Universität Wien Lehre_Forschung">
  <a:themeElements>
    <a:clrScheme name="Universität 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svorlage für Lehre Forschung EN V1.0.potx" id="{87E9A114-6D35-4FB0-AEC6-1CF8543F00C5}" vid="{1B39ACA2-8DE8-436D-97F7-C82F9ADCBA5E}"/>
    </a:ext>
  </a:extLst>
</a:theme>
</file>

<file path=ppt/theme/theme2.xml><?xml version="1.0" encoding="utf-8"?>
<a:theme xmlns:a="http://schemas.openxmlformats.org/drawingml/2006/main" name="1_Universität Wien Lehre_Forschung">
  <a:themeElements>
    <a:clrScheme name="Universität Wien">
      <a:dk1>
        <a:sysClr val="windowText" lastClr="000000"/>
      </a:dk1>
      <a:lt1>
        <a:sysClr val="window" lastClr="FFFFFF"/>
      </a:lt1>
      <a:dk2>
        <a:srgbClr val="666666"/>
      </a:dk2>
      <a:lt2>
        <a:srgbClr val="E0E0E0"/>
      </a:lt2>
      <a:accent1>
        <a:srgbClr val="0063A6"/>
      </a:accent1>
      <a:accent2>
        <a:srgbClr val="A71C49"/>
      </a:accent2>
      <a:accent3>
        <a:srgbClr val="DD4814"/>
      </a:accent3>
      <a:accent4>
        <a:srgbClr val="F6A800"/>
      </a:accent4>
      <a:accent5>
        <a:srgbClr val="94C154"/>
      </a:accent5>
      <a:accent6>
        <a:srgbClr val="11897A"/>
      </a:accent6>
      <a:hlink>
        <a:srgbClr val="0063A6"/>
      </a:hlink>
      <a:folHlink>
        <a:srgbClr val="0063A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svorlage für Lehre Forschung EN V1.0.potx" id="{87E9A114-6D35-4FB0-AEC6-1CF8543F00C5}" vid="{1B39ACA2-8DE8-436D-97F7-C82F9ADCBA5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 Wien Promotion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957</Words>
  <Application>Microsoft Office PowerPoint</Application>
  <PresentationFormat>Bildschirmpräsentation (4:3)</PresentationFormat>
  <Paragraphs>156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Myriad Pro</vt:lpstr>
      <vt:lpstr>Symbol</vt:lpstr>
      <vt:lpstr>Universität Wien Lehre_Forschung</vt:lpstr>
      <vt:lpstr>1_Universität Wien Lehre_Forschung</vt:lpstr>
      <vt:lpstr>univie: summer school for International and European Studies 2023</vt:lpstr>
      <vt:lpstr>Why should I participate?</vt:lpstr>
      <vt:lpstr>Alumni</vt:lpstr>
      <vt:lpstr> univie: summer school    International and European Studies 2023 </vt:lpstr>
      <vt:lpstr>Schedule July 15 – August 12, 2023</vt:lpstr>
      <vt:lpstr>Was bringt mir Strobl?</vt:lpstr>
      <vt:lpstr>Salzkammergut - Austria</vt:lpstr>
      <vt:lpstr>Campus</vt:lpstr>
      <vt:lpstr>Accommodation</vt:lpstr>
      <vt:lpstr>Courses</vt:lpstr>
      <vt:lpstr>Life on Campus</vt:lpstr>
      <vt:lpstr>Sport and Free time</vt:lpstr>
      <vt:lpstr>Excursions</vt:lpstr>
      <vt:lpstr>Anrechenbarkeit</vt:lpstr>
      <vt:lpstr>Kosten</vt:lpstr>
      <vt:lpstr>Voraussetzungen für Bewerbung</vt:lpstr>
      <vt:lpstr>Bewerbungsunterlagen</vt:lpstr>
      <vt:lpstr>Einreichen der Bewerbung</vt:lpstr>
      <vt:lpstr>Stipendien</vt:lpstr>
      <vt:lpstr>Stipendienvorausetzungen</vt:lpstr>
      <vt:lpstr>Stipendienbewerbungen</vt:lpstr>
      <vt:lpstr>Kosten für 2-wöchige Austrian Arbitration Academy</vt:lpstr>
      <vt:lpstr>Kontakt</vt:lpstr>
    </vt:vector>
  </TitlesOfParts>
  <Company>Universität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für die Lehre und Forschung</dc:title>
  <dc:creator>Nina Katharina Gruber</dc:creator>
  <cp:lastModifiedBy>Verena Bauer</cp:lastModifiedBy>
  <cp:revision>200</cp:revision>
  <cp:lastPrinted>2017-01-09T16:17:31Z</cp:lastPrinted>
  <dcterms:created xsi:type="dcterms:W3CDTF">2016-11-24T09:04:44Z</dcterms:created>
  <dcterms:modified xsi:type="dcterms:W3CDTF">2022-12-12T11:08:28Z</dcterms:modified>
</cp:coreProperties>
</file>